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embeddedFontLst>
    <p:embeddedFont>
      <p:font typeface="Libre Franklin"/>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0" roundtripDataSignature="AMtx7mg3rrg/h3bggQYba7lF0IuaEzZU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ibreFranklin-regular.fntdata"/><Relationship Id="rId25" Type="http://schemas.openxmlformats.org/officeDocument/2006/relationships/slide" Target="slides/slide20.xml"/><Relationship Id="rId28" Type="http://schemas.openxmlformats.org/officeDocument/2006/relationships/font" Target="fonts/LibreFranklin-italic.fntdata"/><Relationship Id="rId27" Type="http://schemas.openxmlformats.org/officeDocument/2006/relationships/font" Target="fonts/LibreFranklin-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ibreFranklin-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Motivation for presentation: Vacation and to inspire new ideas for jamming, testing, and shielding. Give you some food for thought.</a:t>
            </a:r>
            <a:endParaRPr/>
          </a:p>
          <a:p>
            <a:pPr indent="0" lvl="0" marL="0" rtl="0" algn="l">
              <a:spcBef>
                <a:spcPts val="0"/>
              </a:spcBef>
              <a:spcAft>
                <a:spcPts val="0"/>
              </a:spcAft>
              <a:buNone/>
            </a:pPr>
            <a:r>
              <a:rPr lang="en-US"/>
              <a:t>My expertise is in neural controls, pattern recognition, optimization algorithms, and mind control.</a:t>
            </a:r>
            <a:endParaRPr/>
          </a:p>
          <a:p>
            <a:pPr indent="0" lvl="0" marL="0" rtl="0" algn="l">
              <a:spcBef>
                <a:spcPts val="0"/>
              </a:spcBef>
              <a:spcAft>
                <a:spcPts val="0"/>
              </a:spcAft>
              <a:buNone/>
            </a:pPr>
            <a:r>
              <a:rPr lang="en-US"/>
              <a:t>If you want a copy of the presentation, grab a business card and send me an email. There are a couple published books if you are a TI out there.</a:t>
            </a:r>
            <a:endParaRPr/>
          </a:p>
          <a:p>
            <a:pPr indent="0" lvl="0" marL="0" rtl="0" algn="l">
              <a:spcBef>
                <a:spcPts val="0"/>
              </a:spcBef>
              <a:spcAft>
                <a:spcPts val="0"/>
              </a:spcAft>
              <a:buNone/>
            </a:pPr>
            <a:r>
              <a:rPr lang="en-US"/>
              <a:t>This is a treat for those who are advanced in neuroscience. I often get asked questions about the technology but it cannot be described in a simple answer. It is the culmination of all human knowledge to date and spans many fields of study. It is far more complex than a simple atomic bomb as a weapon of mass destruction.</a:t>
            </a:r>
            <a:endParaRPr/>
          </a:p>
          <a:p>
            <a:pPr indent="0" lvl="0" marL="0" rtl="0" algn="l">
              <a:spcBef>
                <a:spcPts val="0"/>
              </a:spcBef>
              <a:spcAft>
                <a:spcPts val="0"/>
              </a:spcAft>
              <a:buNone/>
            </a:pPr>
            <a:r>
              <a:rPr lang="en-US"/>
              <a:t>I got interested in psychology and physics due to magic. I saw Criss Angel last night.</a:t>
            </a:r>
            <a:endParaRPr/>
          </a:p>
          <a:p>
            <a:pPr indent="0" lvl="0" marL="0" rtl="0" algn="l">
              <a:spcBef>
                <a:spcPts val="0"/>
              </a:spcBef>
              <a:spcAft>
                <a:spcPts val="0"/>
              </a:spcAft>
              <a:buNone/>
            </a:pPr>
            <a:r>
              <a:rPr lang="en-US"/>
              <a:t>All fields of study are derived from these two basic studies. And I will claim that the subject and objective will eventually be merged into a new field of psychophysics or neuropsychology. This is where my interest in artificial intelligence emerged.</a:t>
            </a:r>
            <a:endParaRPr/>
          </a:p>
          <a:p>
            <a:pPr indent="0" lvl="0" marL="0" rtl="0" algn="l">
              <a:spcBef>
                <a:spcPts val="0"/>
              </a:spcBef>
              <a:spcAft>
                <a:spcPts val="0"/>
              </a:spcAft>
              <a:buNone/>
            </a:pPr>
            <a:r>
              <a:t/>
            </a:r>
            <a:endParaRPr/>
          </a:p>
        </p:txBody>
      </p:sp>
      <p:sp>
        <p:nvSpPr>
          <p:cNvPr id="93" name="Google Shape;9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Notice the bias. This is one opportunity of the modulation of an externally coherent source. What symptoms might we see in Tis.? Sleep deprivation  forced sleep from the excitation of these non-input self firing neurons. because these are regulated by hormones or other energies like microwaves a signal can be inserted into these micro and macro circuits. It is one answer of “Why torture targets”. Evil is a term used when one doesn’t understand the bigger picture. Is a lion evil for eating a deer? What you feel is betrayal of your own species. What are some possible good uses: perhaps you could awaken someone from a comma.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Changing the DNA expression to code for the ion channels both passive and active would alter the bias like increasing the attenuation of a radio receiver. This is unknown if it is done. Stress hormones may do this damage to the ionic channels thereby increasing influence of the external signal by attenuating or decreasing the natural internal signals from the senses. In consequence speeding up of the self organization nature of the networks to the external signal, another possible reason for torturing the target first.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One might ask about lag time between receivers and transmission.</a:t>
            </a:r>
            <a:endParaRPr/>
          </a:p>
          <a:p>
            <a:pPr indent="0" lvl="0" marL="0" rtl="0" algn="l">
              <a:spcBef>
                <a:spcPts val="0"/>
              </a:spcBef>
              <a:spcAft>
                <a:spcPts val="0"/>
              </a:spcAft>
              <a:buNone/>
            </a:pPr>
            <a:r>
              <a:rPr lang="en-US"/>
              <a:t>Turns out this isn’t as big of a problem as you might think. At the speed of light there is only a tenth of a second to go around the world. The “gun shot heard around the world” in the American revolution would take 17 hours to reach the other side.</a:t>
            </a:r>
            <a:endParaRPr/>
          </a:p>
          <a:p>
            <a:pPr indent="0" lvl="0" marL="0" rtl="0" algn="l">
              <a:spcBef>
                <a:spcPts val="0"/>
              </a:spcBef>
              <a:spcAft>
                <a:spcPts val="0"/>
              </a:spcAft>
              <a:buNone/>
            </a:pPr>
            <a:r>
              <a:t/>
            </a:r>
            <a:endParaRPr/>
          </a:p>
        </p:txBody>
      </p:sp>
      <p:sp>
        <p:nvSpPr>
          <p:cNvPr id="160" name="Google Shape;16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What would happen if you lowered the threshold levels of all your neurons or similarly increasing the frequency of firing in the biasing neurons? What effects would you expect to see. Something like fibromyalgia, mania, or schizophrenia and sleep deprivation to name a few.</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threshold is determined by inhibitory neurons as well as excitatory dendritic growth as well as DNA protein generation.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auto-firing nerve cells also act as a short term biasing mechanism.</a:t>
            </a:r>
            <a:endParaRPr/>
          </a:p>
        </p:txBody>
      </p:sp>
      <p:sp>
        <p:nvSpPr>
          <p:cNvPr id="167" name="Google Shape;167;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neuron signal propagation, macro scale learning networks. "brain prints" of the mind, uniqueness. The brain is good at filtering out noise and amplification of recognition.</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organelles on the cellular structure. Ultra sonic pressure waves, Fourier transform wave patterns in 3-d, microwaves - release of neurotransmitters non-lethal weapons, microwave hearing effect of tissue expansion. Show 2-d Fourier transform targeting two dots at multiple wavelengths slices. Time reverse echo, holography.</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electric fields, magnetic fields, kinetic energy (heat), vibration (ultrasonic) cause conformational changes of cellular organelles like neurotransmitter release, signal induction changes like resistance voltage gradient and capacitance, ionic channels and even volumetric changes in the brain like with the microwave hearing effect, changes of resistance and synaptic distance. Bi-lipid breakdown of heat vibration and separation distance for the 10MV/meter gradient.</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{observational evidence. Modulation of sound in background noise}. Dr. Becker in the Body Electric said the brain has a Q-factor of 3000.</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Other observations. If brain was “amplified” you would expect a very talkative person. People with amplified brains would be good targets for the rewiring process. There are drugs which excite the brain and would be useful in the process. Also, question: Does there need to be a near field effect at first like neighbors in an apartment building to intensify the rewiring process at the beginning and then a less intense signal needed there after?</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Sensory deception</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Cognitive manipulation - often called PSYOPS, psychological operations</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Hormone release and the heart are also electrical magnetic chemical systems too.</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 Nano bots are not feasible yet. Nano particles such as lead and mercury can influence neural function. Perhaps a permanently binding, artificial ion channel with narrow radio-frequency influence has been developed. I am against theories of nano-chips due to their susceptibility of EMP weapons.</a:t>
            </a:r>
            <a:endParaRPr/>
          </a:p>
          <a:p>
            <a:pPr indent="0" lvl="0" marL="0" rtl="0" algn="l">
              <a:lnSpc>
                <a:spcPct val="90000"/>
              </a:lnSpc>
              <a:spcBef>
                <a:spcPts val="0"/>
              </a:spcBef>
              <a:spcAft>
                <a:spcPts val="0"/>
              </a:spcAft>
              <a:buNone/>
            </a:pPr>
            <a:r>
              <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1110"/>
          </a:p>
        </p:txBody>
      </p:sp>
      <p:sp>
        <p:nvSpPr>
          <p:cNvPr id="175" name="Google Shape;17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Gamma knife, Sony’s ultrasonic influencing systems.</a:t>
            </a:r>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 intersecting circular waves would be directionally insensitive. multiple 2-d phased arrays can steer, shape, and determine the intensity at the intersection. This is called synthetic apertures and beam steering.</a:t>
            </a:r>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An interesting side note is that high powered ultraviolet or infrared lasers intersecting in 3-D would show a UFO like shape by exciting the Air molecules electron orbits. You would see a bluish saucer or cigar like shape depending on the directions of the intersecting lasers.</a:t>
            </a:r>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Using this technology you could make a spaceship appear and disappear in the sky, move at right angles, and jet away faster than the speed of light. But it is just a trick. The excitations would even appear on radar.</a:t>
            </a:r>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Even heat specific modulation could work like in the microwave hearing effect. Biochemical reactions operate at heat specific rates. Heat can be applied in very discrete packages.</a:t>
            </a:r>
            <a:endParaRPr/>
          </a:p>
          <a:p>
            <a:pPr indent="0" lvl="0" marL="0" rtl="0" algn="l">
              <a:lnSpc>
                <a:spcPct val="80000"/>
              </a:lnSpc>
              <a:spcBef>
                <a:spcPts val="0"/>
              </a:spcBef>
              <a:spcAft>
                <a:spcPts val="0"/>
              </a:spcAft>
              <a:buNone/>
            </a:pPr>
            <a:r>
              <a:t/>
            </a:r>
            <a:endParaRPr sz="93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This is symbolic information interjected into the information patterns of the brain and mind. Analogue to digital in neurons. In people it is multi-media download verses speaking and writing.</a:t>
            </a:r>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neural network properties, synaptic connection, and propagation structural speed. </a:t>
            </a:r>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Sensory deception.</a:t>
            </a:r>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Tangent- Time travel perception. Of course if one were in silicon form. Neat properties of transhumansm. Increase the perception speed of time while waiting at a doctor’s office. Or slow time down to dodge bullets like in the movie the matrix. Remember, this is subjective time dilation and has nothing to do with general relativity and the space time continuum. Star fish vs humming bird.</a:t>
            </a:r>
            <a:endParaRPr/>
          </a:p>
          <a:p>
            <a:pPr indent="0" lvl="0" marL="0" rtl="0" algn="l">
              <a:lnSpc>
                <a:spcPct val="80000"/>
              </a:lnSpc>
              <a:spcBef>
                <a:spcPts val="0"/>
              </a:spcBef>
              <a:spcAft>
                <a:spcPts val="0"/>
              </a:spcAft>
              <a:buNone/>
            </a:pPr>
            <a:r>
              <a:t/>
            </a:r>
            <a:endParaRPr sz="93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However to disable the target, only portions of the brain's microcircuits need to be signal analyzed and simulated</a:t>
            </a:r>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Under heterodyning all experiences from the external signal and the mind of the brain will be remembered and incorporated into the state changes of the brain</a:t>
            </a:r>
            <a:endParaRPr/>
          </a:p>
          <a:p>
            <a:pPr indent="0" lvl="0" marL="0" rtl="0" algn="l">
              <a:lnSpc>
                <a:spcPct val="80000"/>
              </a:lnSpc>
              <a:spcBef>
                <a:spcPts val="0"/>
              </a:spcBef>
              <a:spcAft>
                <a:spcPts val="0"/>
              </a:spcAft>
              <a:buNone/>
            </a:pPr>
            <a:r>
              <a:t/>
            </a:r>
            <a:endParaRPr sz="93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Factoid: The brain uses 20 watts (Stanford University) watts = voltage x current. If your brain energy usage were transferred into Light emitting diodes, we would be blinded in this room.</a:t>
            </a:r>
            <a:endParaRPr/>
          </a:p>
          <a:p>
            <a:pPr indent="0" lvl="0" marL="0" rtl="0" algn="l">
              <a:lnSpc>
                <a:spcPct val="80000"/>
              </a:lnSpc>
              <a:spcBef>
                <a:spcPts val="0"/>
              </a:spcBef>
              <a:spcAft>
                <a:spcPts val="0"/>
              </a:spcAft>
              <a:buNone/>
            </a:pPr>
            <a:r>
              <a:t/>
            </a:r>
            <a:endParaRPr sz="93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practically speaking isolation is best. It takes several months to begin the rewiring of the brain to begin to amplify the external signal. Do they have to start with a near field?</a:t>
            </a:r>
            <a:endParaRPr/>
          </a:p>
          <a:p>
            <a:pPr indent="0" lvl="0" marL="0" rtl="0" algn="l">
              <a:lnSpc>
                <a:spcPct val="80000"/>
              </a:lnSpc>
              <a:spcBef>
                <a:spcPts val="0"/>
              </a:spcBef>
              <a:spcAft>
                <a:spcPts val="0"/>
              </a:spcAft>
              <a:buNone/>
            </a:pPr>
            <a:r>
              <a:t/>
            </a:r>
            <a:endParaRPr sz="93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ideas for jamming</a:t>
            </a:r>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Defense ideas: interfere with signal. add noise. Dampen. Sensory stimuli. Jam signal going into brain or jam return signal of sensors.</a:t>
            </a:r>
            <a:endParaRPr/>
          </a:p>
          <a:p>
            <a:pPr indent="0" lvl="0" marL="0" rtl="0" algn="l">
              <a:lnSpc>
                <a:spcPct val="80000"/>
              </a:lnSpc>
              <a:spcBef>
                <a:spcPts val="0"/>
              </a:spcBef>
              <a:spcAft>
                <a:spcPts val="0"/>
              </a:spcAft>
              <a:buNone/>
            </a:pPr>
            <a:r>
              <a:t/>
            </a:r>
            <a:endParaRPr sz="93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Because only emotions and speech, smells, touch, and taste, hearing and vision can be projected, trauma based conditioning is another time tested way to indoctrinate a human robot into armies and such.</a:t>
            </a:r>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Trauma based conditioning methods are the easy way to differentiate naturally occurring mental illness from government sponsored.</a:t>
            </a:r>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TO hide their identity they use confusion tactics and false flag methods</a:t>
            </a:r>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NLP and other methods are used to "teach" the human behavior of interest for the handlers.</a:t>
            </a:r>
            <a:endParaRPr/>
          </a:p>
          <a:p>
            <a:pPr indent="0" lvl="0" marL="0" rtl="0" algn="l">
              <a:lnSpc>
                <a:spcPct val="80000"/>
              </a:lnSpc>
              <a:spcBef>
                <a:spcPts val="0"/>
              </a:spcBef>
              <a:spcAft>
                <a:spcPts val="0"/>
              </a:spcAft>
              <a:buNone/>
            </a:pPr>
            <a:r>
              <a:rPr lang="en-US" sz="930">
                <a:solidFill>
                  <a:schemeClr val="dk1"/>
                </a:solidFill>
                <a:latin typeface="Calibri"/>
                <a:ea typeface="Calibri"/>
                <a:cs typeface="Calibri"/>
                <a:sym typeface="Calibri"/>
              </a:rPr>
              <a:t>Side note: “Why does some passive shielding appear not to show improvement?” Because the brain learned the responses. This allows for durations with no external signal but the brain will respond to the previously learned patterns. Also, no one method blocks all energy. The methods of attack can happen over an entire spectrum and we will look at those next.</a:t>
            </a:r>
            <a:endParaRPr sz="93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sz="930"/>
          </a:p>
        </p:txBody>
      </p:sp>
      <p:sp>
        <p:nvSpPr>
          <p:cNvPr id="182" name="Google Shape;182;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I remember a couple stories from my past. Remember I was just a scientists for the agencies, I was never an operational agent. I was given a cover story for this particular mission. I was to say to the foreign country that I was a marine biologist.  I was in an underground secret base working on the AI software to track all objects that make passive sound around the oceans. I asked for some more sample sets of Russian submarines for signature analysis. They almost caused an international incident to get me the data. This is how they think. I also heard 14 admirals from NATO joke that they made congress give them billions to “track whales” and then they all laughed. You have to understand the mentalities doing this to the public. Their sonar experiments cause whales to beach themselves.</a:t>
            </a:r>
            <a:endParaRPr/>
          </a:p>
          <a:p>
            <a:pPr indent="0" lvl="0" marL="0" rtl="0" algn="l">
              <a:spcBef>
                <a:spcPts val="0"/>
              </a:spcBef>
              <a:spcAft>
                <a:spcPts val="0"/>
              </a:spcAft>
              <a:buNone/>
            </a:pPr>
            <a:r>
              <a:rPr lang="en-US"/>
              <a:t>Beam forming is the reverse of beam steering. It is reading versus directing energy.</a:t>
            </a:r>
            <a:endParaRPr/>
          </a:p>
          <a:p>
            <a:pPr indent="0" lvl="0" marL="0" rtl="0" algn="l">
              <a:spcBef>
                <a:spcPts val="0"/>
              </a:spcBef>
              <a:spcAft>
                <a:spcPts val="0"/>
              </a:spcAft>
              <a:buNone/>
            </a:pPr>
            <a:r>
              <a:rPr lang="en-US"/>
              <a:t>What is directed energy? Resonance and absorption. Even buildings swaying is a type of directed energy.</a:t>
            </a:r>
            <a:endParaRPr/>
          </a:p>
          <a:p>
            <a:pPr indent="0" lvl="0" marL="0" rtl="0" algn="l">
              <a:spcBef>
                <a:spcPts val="0"/>
              </a:spcBef>
              <a:spcAft>
                <a:spcPts val="0"/>
              </a:spcAft>
              <a:buNone/>
            </a:pPr>
            <a:r>
              <a:rPr lang="en-US"/>
              <a:t>Think of colors and which color reflects light verses absorbs it. Human bodies and brain resonances are similar.</a:t>
            </a:r>
            <a:endParaRPr/>
          </a:p>
          <a:p>
            <a:pPr indent="0" lvl="0" marL="0" rtl="0" algn="l">
              <a:spcBef>
                <a:spcPts val="0"/>
              </a:spcBef>
              <a:spcAft>
                <a:spcPts val="0"/>
              </a:spcAft>
              <a:buNone/>
            </a:pPr>
            <a:r>
              <a:rPr lang="en-US"/>
              <a:t>This idea made Tesla famous with his demonstrations with lights.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0" name="Google Shape;190;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This is to help you understand why so many people can be targeted simultaneously in 3-space using just a few intersecting 2-D phased arrays.</a:t>
            </a:r>
            <a:endParaRPr/>
          </a:p>
          <a:p>
            <a:pPr indent="0" lvl="0" marL="0" rtl="0" algn="l">
              <a:spcBef>
                <a:spcPts val="0"/>
              </a:spcBef>
              <a:spcAft>
                <a:spcPts val="0"/>
              </a:spcAft>
              <a:buNone/>
            </a:pPr>
            <a:r>
              <a:rPr lang="en-US"/>
              <a:t>Holography is often a misused term.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Time reverse echo is a term used in accoustics.</a:t>
            </a:r>
            <a:endParaRPr/>
          </a:p>
        </p:txBody>
      </p:sp>
      <p:sp>
        <p:nvSpPr>
          <p:cNvPr id="200" name="Google Shape;200;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Heightened awareness and senses, photographic memory, faster reflexes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Synthetic telepathy communication, acting in a organized hive mind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Also to toughen up so "secrets" can't slip. SERE for psychics. Torture immunization. Harden them so they won't talk.compartmentalisation. A vessel for communication to those not on the network.</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Truth serum.</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209" name="Google Shape;209;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This is a mathematician’s language of morality. Goals of the individual, population, trans-generational, species. Sustainability is trans-generational. Goals optimize happiness and alleviate suffering. </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Maybe our goal is to progress in knowledge and exploration. Maybe to expand life into the galaxy. But this equation is a good goal.</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Optimizing happiness might include optimizing longevity or maybe not. Politics is about the debate to optimize this equation. The function of happiness and misery has many complex unknown variables. Environmentalist focus on sustainability and empathy (the outermost optimization factors). Capitalists focus on the inner most.</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optimizing a local group, individuals, lifetime happiness often relies on resources and belief systems which need groups. This is where soldiers are necessary. Flocks, herds, packs are seen in all animal species behaviors. It optimizes survival strategies.</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Food, wealth, power, oil, land, mating rights, aversion to change of culture, etc are the usual motivators for conflict and war</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 </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We have been Borg'ed since birth - The Collective. Resistance is futile. You will be assimilated.</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language culture and customs. Religions, beliefs, values, and traditions.</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snail mail, telegraph, telephone, mobile phone, internet - it is called the bluing of information. The reason is the fiber optic wavelength. High frequencies can contain more information.</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we are the nodes of a larger hive mind living on the crust of this planet. The next stage of our technological evolution is accessing the internet and each other at the speed of thought. </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inherently we value our humanity, individuality, and freedom. It appears that in the next 50 years we will have lost both. However by increasing intelligence a 100 fold we may no longer be human we may have more freedom of thought and not constrained by the biological brain and its 100 billion neuron processors and its 100 trillion synaptic connection. That’s about an average of 1000 connections per neurons.</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Creativity vs. conformity (one can think of this as the mutation rate of MEMES in a society) predictability vs catastrophic paradigm shifts)</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Cultural war, monkey see monkey do. Why do firefly in groups all blink at the same time? What if someone had the goal of conforming the human race using signals that would entrain 7 billion people on Earth for this goal of behavior normalization?</a:t>
            </a:r>
            <a:endParaRPr/>
          </a:p>
          <a:p>
            <a:pPr indent="0" lvl="0" marL="0" rtl="0" algn="l">
              <a:lnSpc>
                <a:spcPct val="90000"/>
              </a:lnSpc>
              <a:spcBef>
                <a:spcPts val="0"/>
              </a:spcBef>
              <a:spcAft>
                <a:spcPts val="0"/>
              </a:spcAft>
              <a:buNone/>
            </a:pPr>
            <a:r>
              <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1110"/>
          </a:p>
        </p:txBody>
      </p:sp>
      <p:sp>
        <p:nvSpPr>
          <p:cNvPr id="216" name="Google Shape;216;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much of the research in AI is creating minds that this planet has never seen using our understanding of intelligence</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Why use genetic algorithms and neural networks? It has to do with convergence onto a globally optimal solution in a very complex non-linear solution space.</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monkeys that can control a 3rd robotic limb. There are mice who have an artificial hypocampus which has been identified to be involved in memory. It can be put in another mouse and it has its memories.</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as a member of society and its collective the question is "what is your function?"</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as a neural subnetwork in the human brain the question is "what is your purpose?"</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Marvin Minsky, an MIT professor describes "The society of minds" within our own mind. Ask a TI who lost their sense of self.</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What gives rise to the sense of self? People under heterodyning or cloning do not experience a whole, gestalt, sense of self.</a:t>
            </a:r>
            <a:endParaRPr/>
          </a:p>
          <a:p>
            <a:pPr indent="0" lvl="0" marL="0" rtl="0" algn="l">
              <a:lnSpc>
                <a:spcPct val="90000"/>
              </a:lnSpc>
              <a:spcBef>
                <a:spcPts val="0"/>
              </a:spcBef>
              <a:spcAft>
                <a:spcPts val="0"/>
              </a:spcAft>
              <a:buNone/>
            </a:pPr>
            <a:r>
              <a:rPr lang="en-US" sz="1110">
                <a:solidFill>
                  <a:schemeClr val="dk1"/>
                </a:solidFill>
                <a:latin typeface="Calibri"/>
                <a:ea typeface="Calibri"/>
                <a:cs typeface="Calibri"/>
                <a:sym typeface="Calibri"/>
              </a:rPr>
              <a:t> </a:t>
            </a:r>
            <a:endParaRPr/>
          </a:p>
        </p:txBody>
      </p:sp>
      <p:sp>
        <p:nvSpPr>
          <p:cNvPr id="223" name="Google Shape;223;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Mankind created the modern day dog with selective breeding, probably one of the most loving and perfect creatures on Earth. What happens if we create our intellectual superior that doesn’t need sleep or love, we they keep us around as pets? With all advancements, there is great potential for the improvement of life or the peril that we are enslaved or eliminated. We must stay vigilant and discuss the morality of what we do before it is too late.</a:t>
            </a:r>
            <a:endParaRPr/>
          </a:p>
        </p:txBody>
      </p:sp>
      <p:sp>
        <p:nvSpPr>
          <p:cNvPr id="232" name="Google Shape;232;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Let me define these terms.</a:t>
            </a:r>
            <a:endParaRPr/>
          </a:p>
          <a:p>
            <a:pPr indent="0" lvl="0" marL="0" rtl="0" algn="l">
              <a:spcBef>
                <a:spcPts val="0"/>
              </a:spcBef>
              <a:spcAft>
                <a:spcPts val="0"/>
              </a:spcAft>
              <a:buNone/>
            </a:pPr>
            <a:r>
              <a:t/>
            </a:r>
            <a:endParaRPr/>
          </a:p>
        </p:txBody>
      </p:sp>
      <p:sp>
        <p:nvSpPr>
          <p:cNvPr id="101" name="Google Shape;10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Remember that consciousness is the software and can run on anything as long as it has complexity, adapts, and evolves. It must have structure and many specialized components.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Our experience in this short time frame on this planet derives from this model.</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Let's go forth and feed these fragile physical bodies while we wait to ascend into beings of light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9" name="Google Shape;239;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110">
                <a:solidFill>
                  <a:schemeClr val="dk1"/>
                </a:solidFill>
                <a:latin typeface="Calibri"/>
                <a:ea typeface="Calibri"/>
                <a:cs typeface="Calibri"/>
                <a:sym typeface="Calibri"/>
              </a:rPr>
              <a:t>5% of population hear voices but only a small few are tortured. Minimum 10,000 worldwide that have come forward.</a:t>
            </a:r>
            <a:endParaRPr/>
          </a:p>
          <a:p>
            <a:pPr indent="0" lvl="0" marL="0" rtl="0" algn="l">
              <a:spcBef>
                <a:spcPts val="0"/>
              </a:spcBef>
              <a:spcAft>
                <a:spcPts val="0"/>
              </a:spcAft>
              <a:buNone/>
            </a:pPr>
            <a:r>
              <a:rPr lang="en-US" sz="1110">
                <a:solidFill>
                  <a:schemeClr val="dk1"/>
                </a:solidFill>
                <a:latin typeface="Calibri"/>
                <a:ea typeface="Calibri"/>
                <a:cs typeface="Calibri"/>
                <a:sym typeface="Calibri"/>
              </a:rPr>
              <a:t>Even the fastest computers can only simulate 1 second of brain activity in 40 minutes. Japan</a:t>
            </a:r>
            <a:endParaRPr/>
          </a:p>
          <a:p>
            <a:pPr indent="0" lvl="0" marL="0" rtl="0" algn="l">
              <a:spcBef>
                <a:spcPts val="0"/>
              </a:spcBef>
              <a:spcAft>
                <a:spcPts val="0"/>
              </a:spcAft>
              <a:buNone/>
            </a:pPr>
            <a:r>
              <a:rPr lang="en-US" sz="1110">
                <a:solidFill>
                  <a:schemeClr val="dk1"/>
                </a:solidFill>
                <a:latin typeface="Calibri"/>
                <a:ea typeface="Calibri"/>
                <a:cs typeface="Calibri"/>
                <a:sym typeface="Calibri"/>
              </a:rPr>
              <a:t>Human brain still remain the fastest computers we know but not for long</a:t>
            </a:r>
            <a:endParaRPr/>
          </a:p>
          <a:p>
            <a:pPr indent="0" lvl="0" marL="0" rtl="0" algn="l">
              <a:spcBef>
                <a:spcPts val="0"/>
              </a:spcBef>
              <a:spcAft>
                <a:spcPts val="0"/>
              </a:spcAft>
              <a:buNone/>
            </a:pPr>
            <a:r>
              <a:rPr lang="en-US" sz="1110">
                <a:solidFill>
                  <a:schemeClr val="dk1"/>
                </a:solidFill>
                <a:latin typeface="Calibri"/>
                <a:ea typeface="Calibri"/>
                <a:cs typeface="Calibri"/>
                <a:sym typeface="Calibri"/>
              </a:rPr>
              <a:t>Here is an interesting calculation: 7 billion human minds times 2,000 maximum brain wave frequencies/cycles per second. This is well within a super computers range to model the entire human race. However this requires models for every variation of brains to interpret the signals.</a:t>
            </a:r>
            <a:endParaRPr sz="1110">
              <a:solidFill>
                <a:schemeClr val="dk1"/>
              </a:solidFill>
              <a:latin typeface="Calibri"/>
              <a:ea typeface="Calibri"/>
              <a:cs typeface="Calibri"/>
              <a:sym typeface="Calibri"/>
            </a:endParaRPr>
          </a:p>
          <a:p>
            <a:pPr indent="0" lvl="0" marL="0" rtl="0" algn="l">
              <a:spcBef>
                <a:spcPts val="0"/>
              </a:spcBef>
              <a:spcAft>
                <a:spcPts val="0"/>
              </a:spcAft>
              <a:buNone/>
            </a:pPr>
            <a:r>
              <a:rPr lang="en-US" sz="1110">
                <a:solidFill>
                  <a:schemeClr val="dk1"/>
                </a:solidFill>
                <a:latin typeface="Calibri"/>
                <a:ea typeface="Calibri"/>
                <a:cs typeface="Calibri"/>
                <a:sym typeface="Calibri"/>
              </a:rPr>
              <a:t>Hence EEG cloning requires a live person to person interface for now. This is why Tis say sometimes it is a real person and other times it is a repetitive AI programs.</a:t>
            </a:r>
            <a:endParaRPr/>
          </a:p>
          <a:p>
            <a:pPr indent="0" lvl="0" marL="0" rtl="0" algn="l">
              <a:spcBef>
                <a:spcPts val="0"/>
              </a:spcBef>
              <a:spcAft>
                <a:spcPts val="0"/>
              </a:spcAft>
              <a:buNone/>
            </a:pPr>
            <a:r>
              <a:rPr lang="en-US" sz="1110">
                <a:solidFill>
                  <a:schemeClr val="dk1"/>
                </a:solidFill>
                <a:latin typeface="Calibri"/>
                <a:ea typeface="Calibri"/>
                <a:cs typeface="Calibri"/>
                <a:sym typeface="Calibri"/>
              </a:rPr>
              <a:t>What is learning? What is intelligence?</a:t>
            </a:r>
            <a:endParaRPr/>
          </a:p>
          <a:p>
            <a:pPr indent="0" lvl="0" marL="0" rtl="0" algn="l">
              <a:spcBef>
                <a:spcPts val="0"/>
              </a:spcBef>
              <a:spcAft>
                <a:spcPts val="0"/>
              </a:spcAft>
              <a:buNone/>
            </a:pPr>
            <a:r>
              <a:rPr lang="en-US" sz="1110">
                <a:solidFill>
                  <a:schemeClr val="dk1"/>
                </a:solidFill>
                <a:latin typeface="Calibri"/>
                <a:ea typeface="Calibri"/>
                <a:cs typeface="Calibri"/>
                <a:sym typeface="Calibri"/>
              </a:rPr>
              <a:t>Advances in knowledge transfer. This could be how to drive a car, do differential equations, or for punishment to do a 10 years prison sentence in one week</a:t>
            </a:r>
            <a:endParaRPr/>
          </a:p>
          <a:p>
            <a:pPr indent="0" lvl="0" marL="0" rtl="0" algn="l">
              <a:spcBef>
                <a:spcPts val="0"/>
              </a:spcBef>
              <a:spcAft>
                <a:spcPts val="0"/>
              </a:spcAft>
              <a:buNone/>
            </a:pPr>
            <a:r>
              <a:rPr lang="en-US" sz="1110">
                <a:solidFill>
                  <a:schemeClr val="dk1"/>
                </a:solidFill>
                <a:latin typeface="Calibri"/>
                <a:ea typeface="Calibri"/>
                <a:cs typeface="Calibri"/>
                <a:sym typeface="Calibri"/>
              </a:rPr>
              <a:t>Alters reality. We develop our models of reality since birth. It has helped us for survival to explain the past and predict the future.</a:t>
            </a:r>
            <a:endParaRPr/>
          </a:p>
          <a:p>
            <a:pPr indent="0" lvl="0" marL="0" rtl="0" algn="l">
              <a:spcBef>
                <a:spcPts val="0"/>
              </a:spcBef>
              <a:spcAft>
                <a:spcPts val="0"/>
              </a:spcAft>
              <a:buNone/>
            </a:pPr>
            <a:r>
              <a:t/>
            </a:r>
            <a:endParaRPr sz="1110"/>
          </a:p>
        </p:txBody>
      </p:sp>
      <p:sp>
        <p:nvSpPr>
          <p:cNvPr id="108" name="Google Shape;108;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stimulus and response, the brains learn each other's patterns or just one way</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transmission of senses and experiences. One is looking for the brain/head echo effect through reptilians of patterns.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You can drive someone to madness or train them to fly a plane or even learn a new language. accelerated learning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worked on paper using a priori knowledge of one neural net to another in which it could generalize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Small little nudges in frequency and macro-circuit timings in order to align them. The same functions in states within the brain give rise to the roughly the same subjective experience within the species to genetic structure of the brain. It takes time for the nuances to correct themselves.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Why do real Tis experience flashing in their vision, pulsing in their bodies, tinnitus around 3.3 hertz? These are entrainment frequencies for alignment and further “learning” of the minds.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15" name="Google Shape;115;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Graph of Heterodyning, time slicing or running multiple personalities on one brain</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a:t>Show misaligned signals and why hypnotic alignment pulses are needed during cloning process during macro circuit learning. The cerebral cortex is where all the information is interpreted. The entire brain does not need to be modeled, only the higher functions hijacked. RHIC</a:t>
            </a:r>
            <a:endParaRPr/>
          </a:p>
          <a:p>
            <a:pPr indent="0" lvl="0" marL="0" rtl="0" algn="l">
              <a:spcBef>
                <a:spcPts val="0"/>
              </a:spcBef>
              <a:spcAft>
                <a:spcPts val="0"/>
              </a:spcAft>
              <a:buNone/>
            </a:pPr>
            <a:r>
              <a:rPr lang="en-US"/>
              <a:t>Frequency follows response.</a:t>
            </a:r>
            <a:endParaRPr/>
          </a:p>
          <a:p>
            <a:pPr indent="0" lvl="0" marL="0" rtl="0" algn="l">
              <a:spcBef>
                <a:spcPts val="0"/>
              </a:spcBef>
              <a:spcAft>
                <a:spcPts val="0"/>
              </a:spcAft>
              <a:buNone/>
            </a:pPr>
            <a:r>
              <a:rPr lang="en-US"/>
              <a:t>Binaural beats can entrain a brain or even strobe lights.</a:t>
            </a:r>
            <a:endParaRPr/>
          </a:p>
          <a:p>
            <a:pPr indent="0" lvl="0" marL="0" rtl="0" algn="l">
              <a:spcBef>
                <a:spcPts val="0"/>
              </a:spcBef>
              <a:spcAft>
                <a:spcPts val="0"/>
              </a:spcAft>
              <a:buNone/>
            </a:pPr>
            <a:r>
              <a:rPr lang="en-US"/>
              <a:t>If you want to prove EEG heterdyning it requires some very specialized signal intelligence expertise. You must show across the entire power spectrum a correlation to brain state changes. The equipment if very expensive. You must look at narrow band, ultrawide band, and everything in between in the spectrum.</a:t>
            </a:r>
            <a:endParaRPr/>
          </a:p>
          <a:p>
            <a:pPr indent="0" lvl="0" marL="0" rtl="0" algn="l">
              <a:spcBef>
                <a:spcPts val="0"/>
              </a:spcBef>
              <a:spcAft>
                <a:spcPts val="0"/>
              </a:spcAft>
              <a:buNone/>
            </a:pPr>
            <a:r>
              <a:t/>
            </a:r>
            <a:endParaRPr/>
          </a:p>
        </p:txBody>
      </p:sp>
      <p:sp>
        <p:nvSpPr>
          <p:cNvPr id="123" name="Google Shape;12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great at brain storming but also gives rise to schizophrenia (Latin “non-sequitur”, seeming non-logical flowing thought processes or it seems)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without a common cultural background and without common experiences, even language becomes irrelevant. Noam Chomsky linguist.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An example why the common person cannot understand torture unless they have experienced it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This means that the "mind" and sense of sense no longer is completely contained within the brain, a brain in a box, or a human in a sensory deprivation chamber. A world of possibilities are open.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131" name="Google Shape;131;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It is often described as </a:t>
            </a:r>
            <a:endParaRPr/>
          </a:p>
        </p:txBody>
      </p:sp>
      <p:sp>
        <p:nvSpPr>
          <p:cNvPr id="139" name="Google Shape;139;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This is the mathematic moment of the subjective feeling of "choice". Show summing potentials, sigmoid function, threshold, and depolarization.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{Nernst equation and conductance equation. Talk about mylenation with glial cells. The brain is both analogue and digital. Information is contained in the timings as well as the threshold strength structure. Intensity is represented by frequency of firings.}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Self organizing neural networks, resonance networks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focus of attention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counter intelligence research has focused on cognitive deception and error induction. Slight of mind to focus on the irrelevant. Example in nature, the fish with a tongue that looks like worm. The hypnotizing fish.</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There are many ways to introduce an externally modulated signal into a neuron and neural networks. modulation of capacitance of the bi-lipid layer dialectric, modulation of the ion channels and voltage regulated channels, modulation of protein structures on cellular surface. Resistance volume and temperature. Space between synapses. Vibration pressure waves cause bio-chemical reactions to occur faster and slower. As long as the signal can be correlated and is coherent it will be learned by the brain. Synchronization (hypnotism and entrainment) is important for the signals to be interpreted by the brains. This should give researchers ideas of how to break the coherency of the external signal and the lock on to the target brain with entrainments</a:t>
            </a:r>
            <a:endParaRPr/>
          </a:p>
          <a:p>
            <a:pPr indent="0" lvl="0" marL="0" rtl="0" algn="l">
              <a:spcBef>
                <a:spcPts val="0"/>
              </a:spcBef>
              <a:spcAft>
                <a:spcPts val="0"/>
              </a:spcAft>
              <a:buNone/>
            </a:pPr>
            <a:r>
              <a:t/>
            </a:r>
            <a:endParaRPr/>
          </a:p>
        </p:txBody>
      </p:sp>
      <p:sp>
        <p:nvSpPr>
          <p:cNvPr id="146" name="Google Shape;14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Resonant, back-propagation, feedforward, and many others</a:t>
            </a:r>
            <a:endParaRPr/>
          </a:p>
          <a:p>
            <a:pPr indent="0" lvl="0" marL="0" rtl="0" algn="l">
              <a:spcBef>
                <a:spcPts val="0"/>
              </a:spcBef>
              <a:spcAft>
                <a:spcPts val="0"/>
              </a:spcAft>
              <a:buNone/>
            </a:pPr>
            <a:r>
              <a:rPr lang="en-US"/>
              <a:t>Point of slide is to show how the brain never stops. The macro-circuit waves and why alignment (hypnosis and entrainment) is important plus the brain cells that act as clocking mechanisms with no input, ie. Dendrites. However if you can alter those neurons firing rates you can clock macrocircuits of the brain and synchronize the external signals where they learn each others patterns and share experiences. These synchronization neurons are attributed to the waking state and mostly controlled by hormones.</a:t>
            </a:r>
            <a:endParaRPr/>
          </a:p>
        </p:txBody>
      </p:sp>
      <p:sp>
        <p:nvSpPr>
          <p:cNvPr id="153" name="Google Shape;153;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rgbClr val="262626"/>
            </a:gs>
            <a:gs pos="30000">
              <a:srgbClr val="2E2E2E"/>
            </a:gs>
            <a:gs pos="100000">
              <a:srgbClr val="7C7C7C"/>
            </a:gs>
          </a:gsLst>
          <a:lin ang="13000000" scaled="0"/>
        </a:gradFill>
      </p:bgPr>
    </p:bg>
    <p:spTree>
      <p:nvGrpSpPr>
        <p:cNvPr id="17" name="Shape 17"/>
        <p:cNvGrpSpPr/>
        <p:nvPr/>
      </p:nvGrpSpPr>
      <p:grpSpPr>
        <a:xfrm>
          <a:off x="0" y="0"/>
          <a:ext cx="0" cy="0"/>
          <a:chOff x="0" y="0"/>
          <a:chExt cx="0" cy="0"/>
        </a:xfrm>
      </p:grpSpPr>
      <p:sp>
        <p:nvSpPr>
          <p:cNvPr id="18" name="Google Shape;18;p22"/>
          <p:cNvSpPr/>
          <p:nvPr/>
        </p:nvSpPr>
        <p:spPr>
          <a:xfrm>
            <a:off x="0" y="4752126"/>
            <a:ext cx="9144000" cy="2112962"/>
          </a:xfrm>
          <a:custGeom>
            <a:rect b="b" l="l" r="r" t="t"/>
            <a:pathLst>
              <a:path extrusionOk="0" h="1331" w="576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9" name="Google Shape;19;p22"/>
          <p:cNvSpPr/>
          <p:nvPr/>
        </p:nvSpPr>
        <p:spPr>
          <a:xfrm>
            <a:off x="6105525" y="0"/>
            <a:ext cx="3038475" cy="6858000"/>
          </a:xfrm>
          <a:custGeom>
            <a:rect b="b" l="l" r="r" t="t"/>
            <a:pathLst>
              <a:path extrusionOk="0" h="4329" w="1914">
                <a:moveTo>
                  <a:pt x="1914" y="9"/>
                </a:moveTo>
                <a:lnTo>
                  <a:pt x="1914" y="4329"/>
                </a:lnTo>
                <a:lnTo>
                  <a:pt x="204" y="4327"/>
                </a:lnTo>
                <a:cubicBezTo>
                  <a:pt x="1288" y="3574"/>
                  <a:pt x="1608" y="1590"/>
                  <a:pt x="0" y="0"/>
                </a:cubicBezTo>
                <a:lnTo>
                  <a:pt x="1914" y="9"/>
                </a:lnTo>
                <a:close/>
              </a:path>
            </a:pathLst>
          </a:custGeom>
          <a:solidFill>
            <a:srgbClr val="5A5A5A">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0" name="Google Shape;20;p22"/>
          <p:cNvSpPr txBox="1"/>
          <p:nvPr>
            <p:ph type="ctrTitle"/>
          </p:nvPr>
        </p:nvSpPr>
        <p:spPr>
          <a:xfrm>
            <a:off x="429064" y="3337560"/>
            <a:ext cx="6480048" cy="2301240"/>
          </a:xfrm>
          <a:prstGeom prst="rect">
            <a:avLst/>
          </a:prstGeom>
          <a:noFill/>
          <a:ln>
            <a:noFill/>
          </a:ln>
        </p:spPr>
        <p:txBody>
          <a:bodyPr anchorCtr="0" anchor="t" bIns="45700" lIns="45700" spcFirstLastPara="1" rIns="45700" wrap="square" tIns="45700">
            <a:normAutofit/>
          </a:bodyPr>
          <a:lstStyle>
            <a:lvl1pPr lvl="0" algn="r">
              <a:spcBef>
                <a:spcPts val="0"/>
              </a:spcBef>
              <a:spcAft>
                <a:spcPts val="0"/>
              </a:spcAft>
              <a:buClr>
                <a:srgbClr val="9FD4E6"/>
              </a:buClr>
              <a:buSzPts val="4600"/>
              <a:buFont typeface="Libre Franklin"/>
              <a:buNone/>
              <a:defRPr b="1" cap="none">
                <a:solidFill>
                  <a:srgbClr val="9FD4E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2"/>
          <p:cNvSpPr txBox="1"/>
          <p:nvPr>
            <p:ph idx="1" type="subTitle"/>
          </p:nvPr>
        </p:nvSpPr>
        <p:spPr>
          <a:xfrm>
            <a:off x="433050" y="1544812"/>
            <a:ext cx="6480048" cy="1752600"/>
          </a:xfrm>
          <a:prstGeom prst="rect">
            <a:avLst/>
          </a:prstGeom>
          <a:noFill/>
          <a:ln>
            <a:noFill/>
          </a:ln>
        </p:spPr>
        <p:txBody>
          <a:bodyPr anchorCtr="0" anchor="b" bIns="0" lIns="91425" spcFirstLastPara="1" rIns="45700" wrap="square" tIns="0">
            <a:normAutofit/>
          </a:bodyPr>
          <a:lstStyle>
            <a:lvl1pPr lvl="0" algn="r">
              <a:spcBef>
                <a:spcPts val="400"/>
              </a:spcBef>
              <a:spcAft>
                <a:spcPts val="0"/>
              </a:spcAft>
              <a:buSzPts val="1600"/>
              <a:buNone/>
              <a:defRPr sz="2000">
                <a:solidFill>
                  <a:schemeClr val="lt1"/>
                </a:solidFill>
              </a:defRPr>
            </a:lvl1pPr>
            <a:lvl2pPr lvl="1" algn="ctr">
              <a:spcBef>
                <a:spcPts val="360"/>
              </a:spcBef>
              <a:spcAft>
                <a:spcPts val="0"/>
              </a:spcAft>
              <a:buSzPts val="1620"/>
              <a:buNone/>
              <a:defRPr/>
            </a:lvl2pPr>
            <a:lvl3pPr lvl="2" algn="ctr">
              <a:spcBef>
                <a:spcPts val="360"/>
              </a:spcBef>
              <a:spcAft>
                <a:spcPts val="0"/>
              </a:spcAft>
              <a:buSzPts val="1530"/>
              <a:buNone/>
              <a:defRPr/>
            </a:lvl3pPr>
            <a:lvl4pPr lvl="3" algn="ctr">
              <a:spcBef>
                <a:spcPts val="360"/>
              </a:spcBef>
              <a:spcAft>
                <a:spcPts val="0"/>
              </a:spcAft>
              <a:buSzPts val="162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2" name="Google Shape;22;p22"/>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2"/>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2"/>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31"/>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1"/>
          <p:cNvSpPr txBox="1"/>
          <p:nvPr>
            <p:ph idx="1" type="body"/>
          </p:nvPr>
        </p:nvSpPr>
        <p:spPr>
          <a:xfrm rot="5400000">
            <a:off x="1928018" y="129381"/>
            <a:ext cx="4525963" cy="74676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325755" lvl="2" marL="1371600" algn="l">
              <a:spcBef>
                <a:spcPts val="360"/>
              </a:spcBef>
              <a:spcAft>
                <a:spcPts val="0"/>
              </a:spcAft>
              <a:buSzPts val="1530"/>
              <a:buChar char="○"/>
              <a:defRPr/>
            </a:lvl3pPr>
            <a:lvl4pPr indent="-331469" lvl="3" marL="1828800" algn="l">
              <a:spcBef>
                <a:spcPts val="360"/>
              </a:spcBef>
              <a:spcAft>
                <a:spcPts val="0"/>
              </a:spcAft>
              <a:buSzPts val="162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1" name="Google Shape;81;p31"/>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32"/>
          <p:cNvSpPr txBox="1"/>
          <p:nvPr>
            <p:ph type="title"/>
          </p:nvPr>
        </p:nvSpPr>
        <p:spPr>
          <a:xfrm rot="5400000">
            <a:off x="4732337" y="2171700"/>
            <a:ext cx="5851525" cy="20574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325755" lvl="2" marL="1371600" algn="l">
              <a:spcBef>
                <a:spcPts val="360"/>
              </a:spcBef>
              <a:spcAft>
                <a:spcPts val="0"/>
              </a:spcAft>
              <a:buSzPts val="1530"/>
              <a:buChar char="○"/>
              <a:defRPr/>
            </a:lvl3pPr>
            <a:lvl4pPr indent="-331469" lvl="3" marL="1828800" algn="l">
              <a:spcBef>
                <a:spcPts val="360"/>
              </a:spcBef>
              <a:spcAft>
                <a:spcPts val="0"/>
              </a:spcAft>
              <a:buSzPts val="162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7" name="Google Shape;87;p32"/>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2"/>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2"/>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3"/>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46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3"/>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1469" lvl="1" marL="914400" algn="l">
              <a:spcBef>
                <a:spcPts val="360"/>
              </a:spcBef>
              <a:spcAft>
                <a:spcPts val="0"/>
              </a:spcAft>
              <a:buSzPts val="1620"/>
              <a:buChar char="⚫"/>
              <a:defRPr/>
            </a:lvl2pPr>
            <a:lvl3pPr indent="-325755" lvl="2" marL="1371600" algn="l">
              <a:spcBef>
                <a:spcPts val="360"/>
              </a:spcBef>
              <a:spcAft>
                <a:spcPts val="0"/>
              </a:spcAft>
              <a:buSzPts val="1530"/>
              <a:buChar char="○"/>
              <a:defRPr/>
            </a:lvl3pPr>
            <a:lvl4pPr indent="-331469" lvl="3" marL="1828800" algn="l">
              <a:spcBef>
                <a:spcPts val="360"/>
              </a:spcBef>
              <a:spcAft>
                <a:spcPts val="0"/>
              </a:spcAft>
              <a:buSzPts val="162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8" name="Google Shape;28;p23"/>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3"/>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gradFill>
          <a:gsLst>
            <a:gs pos="0">
              <a:srgbClr val="262626"/>
            </a:gs>
            <a:gs pos="30000">
              <a:srgbClr val="2E2E2E"/>
            </a:gs>
            <a:gs pos="100000">
              <a:srgbClr val="7C7C7C"/>
            </a:gs>
          </a:gsLst>
          <a:lin ang="13000000" scaled="0"/>
        </a:gradFill>
      </p:bgPr>
    </p:bg>
    <p:spTree>
      <p:nvGrpSpPr>
        <p:cNvPr id="31" name="Shape 31"/>
        <p:cNvGrpSpPr/>
        <p:nvPr/>
      </p:nvGrpSpPr>
      <p:grpSpPr>
        <a:xfrm>
          <a:off x="0" y="0"/>
          <a:ext cx="0" cy="0"/>
          <a:chOff x="0" y="0"/>
          <a:chExt cx="0" cy="0"/>
        </a:xfrm>
      </p:grpSpPr>
      <p:sp>
        <p:nvSpPr>
          <p:cNvPr id="32" name="Google Shape;32;p24"/>
          <p:cNvSpPr/>
          <p:nvPr/>
        </p:nvSpPr>
        <p:spPr>
          <a:xfrm>
            <a:off x="0" y="4752126"/>
            <a:ext cx="9144000" cy="2112962"/>
          </a:xfrm>
          <a:custGeom>
            <a:rect b="b" l="l" r="r" t="t"/>
            <a:pathLst>
              <a:path extrusionOk="0" h="1331" w="576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3" name="Google Shape;33;p24"/>
          <p:cNvSpPr/>
          <p:nvPr/>
        </p:nvSpPr>
        <p:spPr>
          <a:xfrm>
            <a:off x="6105525" y="0"/>
            <a:ext cx="3038475" cy="6858000"/>
          </a:xfrm>
          <a:custGeom>
            <a:rect b="b" l="l" r="r" t="t"/>
            <a:pathLst>
              <a:path extrusionOk="0" h="4329" w="1914">
                <a:moveTo>
                  <a:pt x="1914" y="9"/>
                </a:moveTo>
                <a:lnTo>
                  <a:pt x="1914" y="4329"/>
                </a:lnTo>
                <a:lnTo>
                  <a:pt x="204" y="4327"/>
                </a:lnTo>
                <a:cubicBezTo>
                  <a:pt x="1288" y="3574"/>
                  <a:pt x="1608" y="1590"/>
                  <a:pt x="0" y="0"/>
                </a:cubicBezTo>
                <a:lnTo>
                  <a:pt x="1914" y="9"/>
                </a:lnTo>
                <a:close/>
              </a:path>
            </a:pathLst>
          </a:custGeom>
          <a:solidFill>
            <a:srgbClr val="5A5A5A">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4" name="Google Shape;34;p24"/>
          <p:cNvSpPr txBox="1"/>
          <p:nvPr>
            <p:ph type="title"/>
          </p:nvPr>
        </p:nvSpPr>
        <p:spPr>
          <a:xfrm>
            <a:off x="685800" y="3583837"/>
            <a:ext cx="6629400" cy="1826363"/>
          </a:xfrm>
          <a:prstGeom prst="rect">
            <a:avLst/>
          </a:prstGeom>
          <a:noFill/>
          <a:ln>
            <a:noFill/>
          </a:ln>
        </p:spPr>
        <p:txBody>
          <a:bodyPr anchorCtr="0" anchor="t" bIns="0" lIns="45700" spcFirstLastPara="1" rIns="45700" wrap="square" tIns="0">
            <a:normAutofit/>
          </a:bodyPr>
          <a:lstStyle>
            <a:lvl1pPr lvl="0" algn="l">
              <a:spcBef>
                <a:spcPts val="0"/>
              </a:spcBef>
              <a:spcAft>
                <a:spcPts val="0"/>
              </a:spcAft>
              <a:buClr>
                <a:srgbClr val="9FD4E6"/>
              </a:buClr>
              <a:buSzPts val="4200"/>
              <a:buFont typeface="Libre Franklin"/>
              <a:buNone/>
              <a:defRPr b="1" sz="4200" cap="none">
                <a:solidFill>
                  <a:srgbClr val="9FD4E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685800" y="2485800"/>
            <a:ext cx="6629400" cy="1066688"/>
          </a:xfrm>
          <a:prstGeom prst="rect">
            <a:avLst/>
          </a:prstGeom>
          <a:noFill/>
          <a:ln>
            <a:noFill/>
          </a:ln>
        </p:spPr>
        <p:txBody>
          <a:bodyPr anchorCtr="0" anchor="b" bIns="0" lIns="45700" spcFirstLastPara="1" rIns="45700" wrap="square" tIns="0">
            <a:normAutofit/>
          </a:bodyPr>
          <a:lstStyle>
            <a:lvl1pPr indent="-228600" lvl="0" marL="457200" algn="l">
              <a:spcBef>
                <a:spcPts val="400"/>
              </a:spcBef>
              <a:spcAft>
                <a:spcPts val="0"/>
              </a:spcAft>
              <a:buSzPts val="1600"/>
              <a:buNone/>
              <a:defRPr sz="2000">
                <a:solidFill>
                  <a:schemeClr val="lt1"/>
                </a:solidFill>
              </a:defRPr>
            </a:lvl1pPr>
            <a:lvl2pPr indent="-228600" lvl="1" marL="914400" algn="l">
              <a:spcBef>
                <a:spcPts val="360"/>
              </a:spcBef>
              <a:spcAft>
                <a:spcPts val="0"/>
              </a:spcAft>
              <a:buSzPts val="1620"/>
              <a:buNone/>
              <a:defRPr sz="1800">
                <a:solidFill>
                  <a:schemeClr val="lt1"/>
                </a:solidFill>
              </a:defRPr>
            </a:lvl2pPr>
            <a:lvl3pPr indent="-228600" lvl="2" marL="1371600" algn="l">
              <a:spcBef>
                <a:spcPts val="320"/>
              </a:spcBef>
              <a:spcAft>
                <a:spcPts val="0"/>
              </a:spcAft>
              <a:buSzPts val="1360"/>
              <a:buNone/>
              <a:defRPr sz="1600">
                <a:solidFill>
                  <a:schemeClr val="lt1"/>
                </a:solidFill>
              </a:defRPr>
            </a:lvl3pPr>
            <a:lvl4pPr indent="-228600" lvl="3" marL="1828800" algn="l">
              <a:spcBef>
                <a:spcPts val="280"/>
              </a:spcBef>
              <a:spcAft>
                <a:spcPts val="0"/>
              </a:spcAft>
              <a:buSzPts val="1260"/>
              <a:buNone/>
              <a:defRPr sz="1400">
                <a:solidFill>
                  <a:schemeClr val="lt1"/>
                </a:solidFill>
              </a:defRPr>
            </a:lvl4pPr>
            <a:lvl5pPr indent="-228600" lvl="4" marL="2286000" algn="l">
              <a:spcBef>
                <a:spcPts val="280"/>
              </a:spcBef>
              <a:spcAft>
                <a:spcPts val="0"/>
              </a:spcAft>
              <a:buSzPts val="1400"/>
              <a:buNone/>
              <a:defRPr sz="1400">
                <a:solidFill>
                  <a:schemeClr val="lt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6" name="Google Shape;36;p24"/>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4"/>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25"/>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5"/>
          <p:cNvSpPr txBox="1"/>
          <p:nvPr>
            <p:ph idx="1" type="body"/>
          </p:nvPr>
        </p:nvSpPr>
        <p:spPr>
          <a:xfrm>
            <a:off x="457200" y="1600200"/>
            <a:ext cx="3657600" cy="4525963"/>
          </a:xfrm>
          <a:prstGeom prst="rect">
            <a:avLst/>
          </a:prstGeom>
          <a:noFill/>
          <a:ln>
            <a:noFill/>
          </a:ln>
        </p:spPr>
        <p:txBody>
          <a:bodyPr anchorCtr="0" anchor="t" bIns="45700" lIns="91425" spcFirstLastPara="1" rIns="91425" wrap="square" tIns="45700">
            <a:normAutofit/>
          </a:bodyPr>
          <a:lstStyle>
            <a:lvl1pPr indent="-360680" lvl="0" marL="457200" algn="l">
              <a:spcBef>
                <a:spcPts val="520"/>
              </a:spcBef>
              <a:spcAft>
                <a:spcPts val="0"/>
              </a:spcAft>
              <a:buSzPts val="2080"/>
              <a:buChar char="⦿"/>
              <a:defRPr sz="2600"/>
            </a:lvl1pPr>
            <a:lvl2pPr indent="-354330" lvl="1" marL="914400" algn="l">
              <a:spcBef>
                <a:spcPts val="440"/>
              </a:spcBef>
              <a:spcAft>
                <a:spcPts val="0"/>
              </a:spcAft>
              <a:buSzPts val="1980"/>
              <a:buChar char="⚫"/>
              <a:defRPr sz="2200"/>
            </a:lvl2pPr>
            <a:lvl3pPr indent="-336550" lvl="2" marL="1371600" algn="l">
              <a:spcBef>
                <a:spcPts val="400"/>
              </a:spcBef>
              <a:spcAft>
                <a:spcPts val="0"/>
              </a:spcAft>
              <a:buSzPts val="1700"/>
              <a:buChar char="○"/>
              <a:defRPr sz="2000"/>
            </a:lvl3pPr>
            <a:lvl4pPr indent="-331469" lvl="3" marL="1828800" algn="l">
              <a:spcBef>
                <a:spcPts val="360"/>
              </a:spcBef>
              <a:spcAft>
                <a:spcPts val="0"/>
              </a:spcAft>
              <a:buSzPts val="162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2" name="Google Shape;42;p25"/>
          <p:cNvSpPr txBox="1"/>
          <p:nvPr>
            <p:ph idx="2" type="body"/>
          </p:nvPr>
        </p:nvSpPr>
        <p:spPr>
          <a:xfrm>
            <a:off x="4267200" y="1600200"/>
            <a:ext cx="3657600" cy="4525963"/>
          </a:xfrm>
          <a:prstGeom prst="rect">
            <a:avLst/>
          </a:prstGeom>
          <a:noFill/>
          <a:ln>
            <a:noFill/>
          </a:ln>
        </p:spPr>
        <p:txBody>
          <a:bodyPr anchorCtr="0" anchor="t" bIns="45700" lIns="91425" spcFirstLastPara="1" rIns="91425" wrap="square" tIns="45700">
            <a:normAutofit/>
          </a:bodyPr>
          <a:lstStyle>
            <a:lvl1pPr indent="-360680" lvl="0" marL="457200" algn="l">
              <a:spcBef>
                <a:spcPts val="520"/>
              </a:spcBef>
              <a:spcAft>
                <a:spcPts val="0"/>
              </a:spcAft>
              <a:buSzPts val="2080"/>
              <a:buChar char="⦿"/>
              <a:defRPr sz="2600"/>
            </a:lvl1pPr>
            <a:lvl2pPr indent="-354330" lvl="1" marL="914400" algn="l">
              <a:spcBef>
                <a:spcPts val="440"/>
              </a:spcBef>
              <a:spcAft>
                <a:spcPts val="0"/>
              </a:spcAft>
              <a:buSzPts val="1980"/>
              <a:buChar char="⚫"/>
              <a:defRPr sz="2200"/>
            </a:lvl2pPr>
            <a:lvl3pPr indent="-336550" lvl="2" marL="1371600" algn="l">
              <a:spcBef>
                <a:spcPts val="400"/>
              </a:spcBef>
              <a:spcAft>
                <a:spcPts val="0"/>
              </a:spcAft>
              <a:buSzPts val="1700"/>
              <a:buChar char="○"/>
              <a:defRPr sz="2000"/>
            </a:lvl3pPr>
            <a:lvl4pPr indent="-331469" lvl="3" marL="1828800" algn="l">
              <a:spcBef>
                <a:spcPts val="360"/>
              </a:spcBef>
              <a:spcAft>
                <a:spcPts val="0"/>
              </a:spcAft>
              <a:buSzPts val="162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3" name="Google Shape;43;p25"/>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5"/>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5"/>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6" name="Shape 46"/>
        <p:cNvGrpSpPr/>
        <p:nvPr/>
      </p:nvGrpSpPr>
      <p:grpSpPr>
        <a:xfrm>
          <a:off x="0" y="0"/>
          <a:ext cx="0" cy="0"/>
          <a:chOff x="0" y="0"/>
          <a:chExt cx="0" cy="0"/>
        </a:xfrm>
      </p:grpSpPr>
      <p:sp>
        <p:nvSpPr>
          <p:cNvPr id="47" name="Google Shape;47;p26"/>
          <p:cNvSpPr txBox="1"/>
          <p:nvPr>
            <p:ph type="title"/>
          </p:nvPr>
        </p:nvSpPr>
        <p:spPr>
          <a:xfrm>
            <a:off x="457200" y="273050"/>
            <a:ext cx="8229600"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46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6"/>
          <p:cNvSpPr txBox="1"/>
          <p:nvPr>
            <p:ph idx="1" type="body"/>
          </p:nvPr>
        </p:nvSpPr>
        <p:spPr>
          <a:xfrm>
            <a:off x="457200" y="5486400"/>
            <a:ext cx="4040188" cy="83820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1920"/>
              <a:buNone/>
              <a:defRPr b="1" sz="2400">
                <a:solidFill>
                  <a:schemeClr val="accent1"/>
                </a:solidFill>
              </a:defRPr>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530"/>
              <a:buNone/>
              <a:defRPr b="1" sz="1800"/>
            </a:lvl3pPr>
            <a:lvl4pPr indent="-228600" lvl="3" marL="1828800" algn="l">
              <a:spcBef>
                <a:spcPts val="320"/>
              </a:spcBef>
              <a:spcAft>
                <a:spcPts val="0"/>
              </a:spcAft>
              <a:buSzPts val="144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9" name="Google Shape;49;p26"/>
          <p:cNvSpPr txBox="1"/>
          <p:nvPr>
            <p:ph idx="2" type="body"/>
          </p:nvPr>
        </p:nvSpPr>
        <p:spPr>
          <a:xfrm>
            <a:off x="4645025" y="5486400"/>
            <a:ext cx="4041775" cy="83820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1920"/>
              <a:buNone/>
              <a:defRPr b="1" sz="2400">
                <a:solidFill>
                  <a:schemeClr val="accent1"/>
                </a:solidFill>
              </a:defRPr>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530"/>
              <a:buNone/>
              <a:defRPr b="1" sz="1800"/>
            </a:lvl3pPr>
            <a:lvl4pPr indent="-228600" lvl="3" marL="1828800" algn="l">
              <a:spcBef>
                <a:spcPts val="320"/>
              </a:spcBef>
              <a:spcAft>
                <a:spcPts val="0"/>
              </a:spcAft>
              <a:buSzPts val="144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0" name="Google Shape;50;p26"/>
          <p:cNvSpPr txBox="1"/>
          <p:nvPr>
            <p:ph idx="3" type="body"/>
          </p:nvPr>
        </p:nvSpPr>
        <p:spPr>
          <a:xfrm>
            <a:off x="457200" y="1516912"/>
            <a:ext cx="4040188" cy="3941763"/>
          </a:xfrm>
          <a:prstGeom prst="rect">
            <a:avLst/>
          </a:prstGeom>
          <a:noFill/>
          <a:ln>
            <a:noFill/>
          </a:ln>
        </p:spPr>
        <p:txBody>
          <a:bodyPr anchorCtr="0" anchor="t" bIns="45700" lIns="91425" spcFirstLastPara="1" rIns="91425" wrap="square" tIns="45700">
            <a:normAutofit/>
          </a:bodyPr>
          <a:lstStyle>
            <a:lvl1pPr indent="-350520" lvl="0" marL="457200" algn="l">
              <a:spcBef>
                <a:spcPts val="480"/>
              </a:spcBef>
              <a:spcAft>
                <a:spcPts val="0"/>
              </a:spcAft>
              <a:buSzPts val="1920"/>
              <a:buChar char="⦿"/>
              <a:defRPr sz="2400"/>
            </a:lvl1pPr>
            <a:lvl2pPr indent="-342900" lvl="1" marL="914400" algn="l">
              <a:spcBef>
                <a:spcPts val="400"/>
              </a:spcBef>
              <a:spcAft>
                <a:spcPts val="0"/>
              </a:spcAft>
              <a:buSzPts val="1800"/>
              <a:buChar char="⚫"/>
              <a:defRPr sz="2000"/>
            </a:lvl2pPr>
            <a:lvl3pPr indent="-325755" lvl="2" marL="1371600" algn="l">
              <a:spcBef>
                <a:spcPts val="360"/>
              </a:spcBef>
              <a:spcAft>
                <a:spcPts val="0"/>
              </a:spcAft>
              <a:buSzPts val="1530"/>
              <a:buChar char="○"/>
              <a:defRPr sz="1800"/>
            </a:lvl3pPr>
            <a:lvl4pPr indent="-320039" lvl="3" marL="1828800" algn="l">
              <a:spcBef>
                <a:spcPts val="320"/>
              </a:spcBef>
              <a:spcAft>
                <a:spcPts val="0"/>
              </a:spcAft>
              <a:buSzPts val="144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1" name="Google Shape;51;p26"/>
          <p:cNvSpPr txBox="1"/>
          <p:nvPr>
            <p:ph idx="4" type="body"/>
          </p:nvPr>
        </p:nvSpPr>
        <p:spPr>
          <a:xfrm>
            <a:off x="4645025" y="1516912"/>
            <a:ext cx="4041775" cy="3941763"/>
          </a:xfrm>
          <a:prstGeom prst="rect">
            <a:avLst/>
          </a:prstGeom>
          <a:noFill/>
          <a:ln>
            <a:noFill/>
          </a:ln>
        </p:spPr>
        <p:txBody>
          <a:bodyPr anchorCtr="0" anchor="t" bIns="45700" lIns="91425" spcFirstLastPara="1" rIns="91425" wrap="square" tIns="45700">
            <a:normAutofit/>
          </a:bodyPr>
          <a:lstStyle>
            <a:lvl1pPr indent="-350520" lvl="0" marL="457200" algn="l">
              <a:spcBef>
                <a:spcPts val="480"/>
              </a:spcBef>
              <a:spcAft>
                <a:spcPts val="0"/>
              </a:spcAft>
              <a:buSzPts val="1920"/>
              <a:buChar char="⦿"/>
              <a:defRPr sz="2400"/>
            </a:lvl1pPr>
            <a:lvl2pPr indent="-342900" lvl="1" marL="914400" algn="l">
              <a:spcBef>
                <a:spcPts val="400"/>
              </a:spcBef>
              <a:spcAft>
                <a:spcPts val="0"/>
              </a:spcAft>
              <a:buSzPts val="1800"/>
              <a:buChar char="⚫"/>
              <a:defRPr sz="2000"/>
            </a:lvl2pPr>
            <a:lvl3pPr indent="-325755" lvl="2" marL="1371600" algn="l">
              <a:spcBef>
                <a:spcPts val="360"/>
              </a:spcBef>
              <a:spcAft>
                <a:spcPts val="0"/>
              </a:spcAft>
              <a:buSzPts val="1530"/>
              <a:buChar char="○"/>
              <a:defRPr sz="1800"/>
            </a:lvl3pPr>
            <a:lvl4pPr indent="-320039" lvl="3" marL="1828800" algn="l">
              <a:spcBef>
                <a:spcPts val="320"/>
              </a:spcBef>
              <a:spcAft>
                <a:spcPts val="0"/>
              </a:spcAft>
              <a:buSzPts val="144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 name="Google Shape;52;p26"/>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6"/>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27"/>
          <p:cNvSpPr txBox="1"/>
          <p:nvPr>
            <p:ph type="title"/>
          </p:nvPr>
        </p:nvSpPr>
        <p:spPr>
          <a:xfrm>
            <a:off x="457200" y="274320"/>
            <a:ext cx="7470648" cy="1143000"/>
          </a:xfrm>
          <a:prstGeom prst="rect">
            <a:avLst/>
          </a:prstGeom>
          <a:noFill/>
          <a:ln>
            <a:noFill/>
          </a:ln>
        </p:spPr>
        <p:txBody>
          <a:bodyPr anchorCtr="0" anchor="ctr" bIns="45700" lIns="45700" spcFirstLastPara="1" rIns="45700" wrap="square" tIns="45700">
            <a:normAutofit/>
          </a:bodyPr>
          <a:lstStyle>
            <a:lvl1pPr lvl="0" algn="l">
              <a:spcBef>
                <a:spcPts val="0"/>
              </a:spcBef>
              <a:spcAft>
                <a:spcPts val="0"/>
              </a:spcAft>
              <a:buClr>
                <a:schemeClr val="lt1"/>
              </a:buClr>
              <a:buSzPts val="4600"/>
              <a:buFont typeface="Libre Franklin"/>
              <a:buNone/>
              <a:defRPr sz="4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7"/>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7"/>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p27"/>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28"/>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8"/>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29"/>
          <p:cNvSpPr txBox="1"/>
          <p:nvPr>
            <p:ph type="title"/>
          </p:nvPr>
        </p:nvSpPr>
        <p:spPr>
          <a:xfrm>
            <a:off x="457200" y="1185528"/>
            <a:ext cx="3200400" cy="730250"/>
          </a:xfrm>
          <a:prstGeom prst="rect">
            <a:avLst/>
          </a:prstGeom>
          <a:noFill/>
          <a:ln>
            <a:noFill/>
          </a:ln>
        </p:spPr>
        <p:txBody>
          <a:bodyPr anchorCtr="0" anchor="t" bIns="0" lIns="45700" spcFirstLastPara="1" rIns="45700" wrap="square" tIns="0">
            <a:normAutofit/>
          </a:bodyPr>
          <a:lstStyle>
            <a:lvl1pPr lvl="0" algn="l">
              <a:spcBef>
                <a:spcPts val="0"/>
              </a:spcBef>
              <a:spcAft>
                <a:spcPts val="0"/>
              </a:spcAft>
              <a:buClr>
                <a:schemeClr val="accent1"/>
              </a:buClr>
              <a:buSzPts val="1800"/>
              <a:buFont typeface="Libre Franklin"/>
              <a:buNone/>
              <a:defRPr b="1" sz="1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9"/>
          <p:cNvSpPr txBox="1"/>
          <p:nvPr>
            <p:ph idx="1" type="body"/>
          </p:nvPr>
        </p:nvSpPr>
        <p:spPr>
          <a:xfrm>
            <a:off x="457200" y="214424"/>
            <a:ext cx="2743200" cy="914400"/>
          </a:xfrm>
          <a:prstGeom prst="rect">
            <a:avLst/>
          </a:prstGeom>
          <a:noFill/>
          <a:ln>
            <a:noFill/>
          </a:ln>
        </p:spPr>
        <p:txBody>
          <a:bodyPr anchorCtr="0" anchor="b" bIns="0" lIns="45700" spcFirstLastPara="1" rIns="45700" wrap="square" tIns="0">
            <a:norm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1080"/>
              <a:buNone/>
              <a:defRPr sz="1200"/>
            </a:lvl2pPr>
            <a:lvl3pPr indent="-228600" lvl="2" marL="1371600" algn="l">
              <a:spcBef>
                <a:spcPts val="200"/>
              </a:spcBef>
              <a:spcAft>
                <a:spcPts val="0"/>
              </a:spcAft>
              <a:buSzPts val="850"/>
              <a:buNone/>
              <a:defRPr sz="1000"/>
            </a:lvl3pPr>
            <a:lvl4pPr indent="-228600" lvl="3" marL="1828800" algn="l">
              <a:spcBef>
                <a:spcPts val="180"/>
              </a:spcBef>
              <a:spcAft>
                <a:spcPts val="0"/>
              </a:spcAft>
              <a:buSzPts val="810"/>
              <a:buNone/>
              <a:defRPr sz="900"/>
            </a:lvl4pPr>
            <a:lvl5pPr indent="-228600" lvl="4" marL="2286000" algn="l">
              <a:spcBef>
                <a:spcPts val="180"/>
              </a:spcBef>
              <a:spcAft>
                <a:spcPts val="0"/>
              </a:spcAft>
              <a:buSzPts val="900"/>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7" name="Google Shape;67;p29"/>
          <p:cNvSpPr txBox="1"/>
          <p:nvPr>
            <p:ph idx="2" type="body"/>
          </p:nvPr>
        </p:nvSpPr>
        <p:spPr>
          <a:xfrm>
            <a:off x="457200" y="1981200"/>
            <a:ext cx="7086600" cy="3810000"/>
          </a:xfrm>
          <a:prstGeom prst="rect">
            <a:avLst/>
          </a:prstGeom>
          <a:noFill/>
          <a:ln>
            <a:noFill/>
          </a:ln>
        </p:spPr>
        <p:txBody>
          <a:bodyPr anchorCtr="0" anchor="t" bIns="45700" lIns="91425" spcFirstLastPara="1" rIns="91425" wrap="square" tIns="45700">
            <a:normAutofit/>
          </a:bodyPr>
          <a:lstStyle>
            <a:lvl1pPr indent="-370840" lvl="0" marL="457200" algn="l">
              <a:spcBef>
                <a:spcPts val="560"/>
              </a:spcBef>
              <a:spcAft>
                <a:spcPts val="0"/>
              </a:spcAft>
              <a:buSzPts val="2240"/>
              <a:buChar char="⦿"/>
              <a:defRPr sz="2800"/>
            </a:lvl1pPr>
            <a:lvl2pPr indent="-365760" lvl="1" marL="914400" algn="l">
              <a:spcBef>
                <a:spcPts val="480"/>
              </a:spcBef>
              <a:spcAft>
                <a:spcPts val="0"/>
              </a:spcAft>
              <a:buSzPts val="2160"/>
              <a:buChar char="⚫"/>
              <a:defRPr sz="2400"/>
            </a:lvl2pPr>
            <a:lvl3pPr indent="-347344" lvl="2" marL="1371600" algn="l">
              <a:spcBef>
                <a:spcPts val="440"/>
              </a:spcBef>
              <a:spcAft>
                <a:spcPts val="0"/>
              </a:spcAft>
              <a:buSzPts val="1870"/>
              <a:buChar char="○"/>
              <a:defRPr sz="2200"/>
            </a:lvl3pPr>
            <a:lvl4pPr indent="-342900" lvl="3" marL="1828800" algn="l">
              <a:spcBef>
                <a:spcPts val="400"/>
              </a:spcBef>
              <a:spcAft>
                <a:spcPts val="0"/>
              </a:spcAft>
              <a:buSzPts val="1800"/>
              <a:buChar char="⚫"/>
              <a:defRPr sz="2000"/>
            </a:lvl4pPr>
            <a:lvl5pPr indent="-355600" lvl="4" marL="2286000" algn="l">
              <a:spcBef>
                <a:spcPts val="400"/>
              </a:spcBef>
              <a:spcAft>
                <a:spcPts val="0"/>
              </a:spcAft>
              <a:buSzPts val="2000"/>
              <a:buChar char="-"/>
              <a:defRPr sz="20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8" name="Google Shape;68;p29"/>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9"/>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2" type="sldNum"/>
          </p:nvPr>
        </p:nvSpPr>
        <p:spPr>
          <a:xfrm>
            <a:off x="8156448"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1" name="Shape 71"/>
        <p:cNvGrpSpPr/>
        <p:nvPr/>
      </p:nvGrpSpPr>
      <p:grpSpPr>
        <a:xfrm>
          <a:off x="0" y="0"/>
          <a:ext cx="0" cy="0"/>
          <a:chOff x="0" y="0"/>
          <a:chExt cx="0" cy="0"/>
        </a:xfrm>
      </p:grpSpPr>
      <p:sp>
        <p:nvSpPr>
          <p:cNvPr id="72" name="Google Shape;72;p30"/>
          <p:cNvSpPr txBox="1"/>
          <p:nvPr>
            <p:ph type="title"/>
          </p:nvPr>
        </p:nvSpPr>
        <p:spPr>
          <a:xfrm>
            <a:off x="5556732" y="1705709"/>
            <a:ext cx="3053868" cy="1253808"/>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accent1"/>
              </a:buClr>
              <a:buSzPts val="2200"/>
              <a:buFont typeface="Libre Franklin"/>
              <a:buNone/>
              <a:defRPr b="1" sz="2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0"/>
          <p:cNvSpPr/>
          <p:nvPr>
            <p:ph idx="2" type="pic"/>
          </p:nvPr>
        </p:nvSpPr>
        <p:spPr>
          <a:xfrm>
            <a:off x="1065628" y="1019907"/>
            <a:ext cx="4114800" cy="4114800"/>
          </a:xfrm>
          <a:prstGeom prst="ellipse">
            <a:avLst/>
          </a:prstGeom>
          <a:solidFill>
            <a:srgbClr val="2B2B2B"/>
          </a:solidFill>
          <a:ln cap="flat" cmpd="sng" w="50800">
            <a:solidFill>
              <a:schemeClr val="dk2"/>
            </a:solidFill>
            <a:prstDash val="solid"/>
            <a:miter lim="800000"/>
            <a:headEnd len="sm" w="sm" type="none"/>
            <a:tailEnd len="sm" w="sm" type="none"/>
          </a:ln>
          <a:effectLst>
            <a:outerShdw blurRad="152000" sx="-80000" rotWithShape="0" dir="5400000" dist="345000" sy="-18000">
              <a:srgbClr val="000000">
                <a:alpha val="24705"/>
              </a:srgbClr>
            </a:outerShdw>
          </a:effectLst>
        </p:spPr>
      </p:sp>
      <p:sp>
        <p:nvSpPr>
          <p:cNvPr id="74" name="Google Shape;74;p30"/>
          <p:cNvSpPr txBox="1"/>
          <p:nvPr>
            <p:ph idx="1" type="body"/>
          </p:nvPr>
        </p:nvSpPr>
        <p:spPr>
          <a:xfrm>
            <a:off x="5556734" y="2998765"/>
            <a:ext cx="3053866" cy="2663482"/>
          </a:xfrm>
          <a:prstGeom prst="rect">
            <a:avLst/>
          </a:prstGeom>
          <a:noFill/>
          <a:ln>
            <a:noFill/>
          </a:ln>
        </p:spPr>
        <p:txBody>
          <a:bodyPr anchorCtr="0" anchor="t" bIns="45700" lIns="45700" spcFirstLastPara="1" rIns="45700" wrap="square" tIns="45700">
            <a:normAutofit/>
          </a:bodyPr>
          <a:lstStyle>
            <a:lvl1pPr indent="-228600" lvl="0" marL="457200" algn="l">
              <a:spcBef>
                <a:spcPts val="240"/>
              </a:spcBef>
              <a:spcAft>
                <a:spcPts val="0"/>
              </a:spcAft>
              <a:buSzPts val="960"/>
              <a:buFont typeface="Arial"/>
              <a:buNone/>
              <a:defRPr sz="1200"/>
            </a:lvl1pPr>
            <a:lvl2pPr indent="-228600" lvl="1" marL="914400" algn="l">
              <a:spcBef>
                <a:spcPts val="240"/>
              </a:spcBef>
              <a:spcAft>
                <a:spcPts val="0"/>
              </a:spcAft>
              <a:buSzPts val="1080"/>
              <a:buFont typeface="Arial"/>
              <a:buNone/>
              <a:defRPr sz="1200"/>
            </a:lvl2pPr>
            <a:lvl3pPr indent="-228600" lvl="2" marL="1371600" algn="l">
              <a:spcBef>
                <a:spcPts val="200"/>
              </a:spcBef>
              <a:spcAft>
                <a:spcPts val="0"/>
              </a:spcAft>
              <a:buSzPts val="850"/>
              <a:buFont typeface="Arial"/>
              <a:buNone/>
              <a:defRPr sz="1000"/>
            </a:lvl3pPr>
            <a:lvl4pPr indent="-228600" lvl="3" marL="1828800" algn="l">
              <a:spcBef>
                <a:spcPts val="180"/>
              </a:spcBef>
              <a:spcAft>
                <a:spcPts val="0"/>
              </a:spcAft>
              <a:buSzPts val="810"/>
              <a:buFont typeface="Arial"/>
              <a:buNone/>
              <a:defRPr sz="900"/>
            </a:lvl4pPr>
            <a:lvl5pPr indent="-228600" lvl="4" marL="2286000" algn="l">
              <a:spcBef>
                <a:spcPts val="180"/>
              </a:spcBef>
              <a:spcAft>
                <a:spcPts val="0"/>
              </a:spcAft>
              <a:buSzPts val="900"/>
              <a:buFont typeface="Arial"/>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5" name="Google Shape;75;p30"/>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0"/>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21"/>
          <p:cNvSpPr/>
          <p:nvPr/>
        </p:nvSpPr>
        <p:spPr>
          <a:xfrm>
            <a:off x="0" y="4752126"/>
            <a:ext cx="9144000" cy="2112962"/>
          </a:xfrm>
          <a:custGeom>
            <a:rect b="b" l="l" r="r" t="t"/>
            <a:pathLst>
              <a:path extrusionOk="0" h="1331" w="576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rotWithShape="0" algn="ctr" dir="16200000" dist="4445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 name="Google Shape;11;p21"/>
          <p:cNvSpPr/>
          <p:nvPr/>
        </p:nvSpPr>
        <p:spPr>
          <a:xfrm>
            <a:off x="7315200" y="0"/>
            <a:ext cx="1828800" cy="6858000"/>
          </a:xfrm>
          <a:custGeom>
            <a:rect b="b" l="l" r="r" t="t"/>
            <a:pathLst>
              <a:path extrusionOk="0" h="4329" w="1914">
                <a:moveTo>
                  <a:pt x="1914" y="9"/>
                </a:moveTo>
                <a:lnTo>
                  <a:pt x="1914" y="4329"/>
                </a:lnTo>
                <a:lnTo>
                  <a:pt x="204" y="4327"/>
                </a:lnTo>
                <a:cubicBezTo>
                  <a:pt x="1288" y="3574"/>
                  <a:pt x="2082" y="1734"/>
                  <a:pt x="0" y="0"/>
                </a:cubicBezTo>
                <a:lnTo>
                  <a:pt x="1914" y="9"/>
                </a:lnTo>
                <a:close/>
              </a:path>
            </a:pathLst>
          </a:custGeom>
          <a:solidFill>
            <a:srgbClr val="5A5A5A">
              <a:alpha val="40000"/>
            </a:srgbClr>
          </a:solidFill>
          <a:ln>
            <a:noFill/>
          </a:ln>
          <a:effectLst>
            <a:outerShdw blurRad="50800" rotWithShape="0" algn="ctr" dir="10800000" dist="50800">
              <a:srgbClr val="000000">
                <a:alpha val="4470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2" name="Google Shape;12;p21"/>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lvl1pPr lvl="0" marR="0" rtl="0" algn="l">
              <a:spcBef>
                <a:spcPts val="0"/>
              </a:spcBef>
              <a:spcAft>
                <a:spcPts val="0"/>
              </a:spcAft>
              <a:buClr>
                <a:schemeClr val="lt1"/>
              </a:buClr>
              <a:buSzPts val="4600"/>
              <a:buFont typeface="Libre Franklin"/>
              <a:buNone/>
              <a:defRPr b="0" i="0" sz="4600" u="none" cap="none" strike="noStrike">
                <a:solidFill>
                  <a:schemeClr val="lt1"/>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1"/>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600"/>
              </a:spcBef>
              <a:spcAft>
                <a:spcPts val="0"/>
              </a:spcAft>
              <a:buClr>
                <a:schemeClr val="accent1"/>
              </a:buClr>
              <a:buSzPts val="2400"/>
              <a:buFont typeface="Noto Sans Symbols"/>
              <a:buChar char="⦿"/>
              <a:defRPr b="0" i="0" sz="3000" u="none" cap="none" strike="noStrike">
                <a:solidFill>
                  <a:schemeClr val="lt1"/>
                </a:solidFill>
                <a:latin typeface="Arial"/>
                <a:ea typeface="Arial"/>
                <a:cs typeface="Arial"/>
                <a:sym typeface="Arial"/>
              </a:defRPr>
            </a:lvl1pPr>
            <a:lvl2pPr indent="-377190" lvl="1" marL="914400" marR="0" rtl="0" algn="l">
              <a:spcBef>
                <a:spcPts val="520"/>
              </a:spcBef>
              <a:spcAft>
                <a:spcPts val="0"/>
              </a:spcAft>
              <a:buClr>
                <a:schemeClr val="accent1"/>
              </a:buClr>
              <a:buSzPts val="2340"/>
              <a:buFont typeface="Noto Sans Symbols"/>
              <a:buChar char="⚫"/>
              <a:defRPr b="0" i="0" sz="2600" u="none" cap="none" strike="noStrike">
                <a:solidFill>
                  <a:schemeClr val="lt1"/>
                </a:solidFill>
                <a:latin typeface="Arial"/>
                <a:ea typeface="Arial"/>
                <a:cs typeface="Arial"/>
                <a:sym typeface="Arial"/>
              </a:defRPr>
            </a:lvl2pPr>
            <a:lvl3pPr indent="-358139" lvl="2" marL="1371600" marR="0" rtl="0" algn="l">
              <a:spcBef>
                <a:spcPts val="480"/>
              </a:spcBef>
              <a:spcAft>
                <a:spcPts val="0"/>
              </a:spcAft>
              <a:buClr>
                <a:schemeClr val="accent2"/>
              </a:buClr>
              <a:buSzPts val="2040"/>
              <a:buFont typeface="Arial"/>
              <a:buChar char="○"/>
              <a:defRPr b="0" i="0" sz="2400" u="none" cap="none" strike="noStrike">
                <a:solidFill>
                  <a:schemeClr val="lt1"/>
                </a:solidFill>
                <a:latin typeface="Arial"/>
                <a:ea typeface="Arial"/>
                <a:cs typeface="Arial"/>
                <a:sym typeface="Arial"/>
              </a:defRPr>
            </a:lvl3pPr>
            <a:lvl4pPr indent="-342900" lvl="3" marL="1828800" marR="0" rtl="0" algn="l">
              <a:spcBef>
                <a:spcPts val="400"/>
              </a:spcBef>
              <a:spcAft>
                <a:spcPts val="0"/>
              </a:spcAft>
              <a:buClr>
                <a:schemeClr val="accent3"/>
              </a:buClr>
              <a:buSzPts val="18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4"/>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accent5"/>
              </a:buClr>
              <a:buSzPts val="2000"/>
              <a:buFont typeface="Arial"/>
              <a:buChar char="-"/>
              <a:defRPr b="0" i="0" sz="20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accent6"/>
              </a:buClr>
              <a:buSzPts val="1800"/>
              <a:buFont typeface="Arial"/>
              <a:buChar char="•"/>
              <a:defRPr b="0" i="0" sz="18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14" name="Google Shape;14;p21"/>
          <p:cNvSpPr txBox="1"/>
          <p:nvPr>
            <p:ph idx="10" type="dt"/>
          </p:nvPr>
        </p:nvSpPr>
        <p:spPr>
          <a:xfrm>
            <a:off x="457200" y="6422064"/>
            <a:ext cx="2133600" cy="365125"/>
          </a:xfrm>
          <a:prstGeom prst="rect">
            <a:avLst/>
          </a:prstGeom>
          <a:noFill/>
          <a:ln>
            <a:noFill/>
          </a:ln>
        </p:spPr>
        <p:txBody>
          <a:bodyPr anchorCtr="0" anchor="b" bIns="0" lIns="91425" spcFirstLastPara="1" rIns="91425" wrap="square" tIns="45700">
            <a:noAutofit/>
          </a:bodyPr>
          <a:lstStyle>
            <a:lvl1pPr lvl="0" marR="0" rtl="0" algn="l">
              <a:spcBef>
                <a:spcPts val="0"/>
              </a:spcBef>
              <a:spcAft>
                <a:spcPts val="0"/>
              </a:spcAft>
              <a:buSzPts val="1400"/>
              <a:buNone/>
              <a:defRPr sz="1000">
                <a:solidFill>
                  <a:srgbClr val="9A9997"/>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5" name="Google Shape;15;p21"/>
          <p:cNvSpPr txBox="1"/>
          <p:nvPr>
            <p:ph idx="11" type="ftr"/>
          </p:nvPr>
        </p:nvSpPr>
        <p:spPr>
          <a:xfrm>
            <a:off x="3124200" y="6422064"/>
            <a:ext cx="2895600" cy="365125"/>
          </a:xfrm>
          <a:prstGeom prst="rect">
            <a:avLst/>
          </a:prstGeom>
          <a:noFill/>
          <a:ln>
            <a:noFill/>
          </a:ln>
        </p:spPr>
        <p:txBody>
          <a:bodyPr anchorCtr="0" anchor="b" bIns="0" lIns="0" spcFirstLastPara="1" rIns="0" wrap="square" tIns="45700">
            <a:noAutofit/>
          </a:bodyPr>
          <a:lstStyle>
            <a:lvl1pPr lvl="0" marR="0" rtl="0" algn="ctr">
              <a:spcBef>
                <a:spcPts val="0"/>
              </a:spcBef>
              <a:spcAft>
                <a:spcPts val="0"/>
              </a:spcAft>
              <a:buSzPts val="1400"/>
              <a:buNone/>
              <a:defRPr sz="1000">
                <a:solidFill>
                  <a:srgbClr val="9A9997"/>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6" name="Google Shape;16;p21"/>
          <p:cNvSpPr txBox="1"/>
          <p:nvPr>
            <p:ph idx="12" type="sldNum"/>
          </p:nvPr>
        </p:nvSpPr>
        <p:spPr>
          <a:xfrm>
            <a:off x="8153400" y="6422064"/>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000" u="none">
                <a:solidFill>
                  <a:srgbClr val="9A9997"/>
                </a:solidFill>
                <a:latin typeface="Arial"/>
                <a:ea typeface="Arial"/>
                <a:cs typeface="Arial"/>
                <a:sym typeface="Arial"/>
              </a:defRPr>
            </a:lvl1pPr>
            <a:lvl2pPr indent="0" lvl="1" marL="0" marR="0" rtl="0" algn="r">
              <a:spcBef>
                <a:spcPts val="0"/>
              </a:spcBef>
              <a:buNone/>
              <a:defRPr b="0" sz="1000" u="none">
                <a:solidFill>
                  <a:srgbClr val="9A9997"/>
                </a:solidFill>
                <a:latin typeface="Arial"/>
                <a:ea typeface="Arial"/>
                <a:cs typeface="Arial"/>
                <a:sym typeface="Arial"/>
              </a:defRPr>
            </a:lvl2pPr>
            <a:lvl3pPr indent="0" lvl="2" marL="0" marR="0" rtl="0" algn="r">
              <a:spcBef>
                <a:spcPts val="0"/>
              </a:spcBef>
              <a:buNone/>
              <a:defRPr b="0" sz="1000" u="none">
                <a:solidFill>
                  <a:srgbClr val="9A9997"/>
                </a:solidFill>
                <a:latin typeface="Arial"/>
                <a:ea typeface="Arial"/>
                <a:cs typeface="Arial"/>
                <a:sym typeface="Arial"/>
              </a:defRPr>
            </a:lvl3pPr>
            <a:lvl4pPr indent="0" lvl="3" marL="0" marR="0" rtl="0" algn="r">
              <a:spcBef>
                <a:spcPts val="0"/>
              </a:spcBef>
              <a:buNone/>
              <a:defRPr b="0" sz="1000" u="none">
                <a:solidFill>
                  <a:srgbClr val="9A9997"/>
                </a:solidFill>
                <a:latin typeface="Arial"/>
                <a:ea typeface="Arial"/>
                <a:cs typeface="Arial"/>
                <a:sym typeface="Arial"/>
              </a:defRPr>
            </a:lvl4pPr>
            <a:lvl5pPr indent="0" lvl="4" marL="0" marR="0" rtl="0" algn="r">
              <a:spcBef>
                <a:spcPts val="0"/>
              </a:spcBef>
              <a:buNone/>
              <a:defRPr b="0" sz="1000" u="none">
                <a:solidFill>
                  <a:srgbClr val="9A9997"/>
                </a:solidFill>
                <a:latin typeface="Arial"/>
                <a:ea typeface="Arial"/>
                <a:cs typeface="Arial"/>
                <a:sym typeface="Arial"/>
              </a:defRPr>
            </a:lvl5pPr>
            <a:lvl6pPr indent="0" lvl="5" marL="0" marR="0" rtl="0" algn="r">
              <a:spcBef>
                <a:spcPts val="0"/>
              </a:spcBef>
              <a:buNone/>
              <a:defRPr b="0" sz="1000" u="none">
                <a:solidFill>
                  <a:srgbClr val="9A9997"/>
                </a:solidFill>
                <a:latin typeface="Arial"/>
                <a:ea typeface="Arial"/>
                <a:cs typeface="Arial"/>
                <a:sym typeface="Arial"/>
              </a:defRPr>
            </a:lvl6pPr>
            <a:lvl7pPr indent="0" lvl="6" marL="0" marR="0" rtl="0" algn="r">
              <a:spcBef>
                <a:spcPts val="0"/>
              </a:spcBef>
              <a:buNone/>
              <a:defRPr b="0" sz="1000" u="none">
                <a:solidFill>
                  <a:srgbClr val="9A9997"/>
                </a:solidFill>
                <a:latin typeface="Arial"/>
                <a:ea typeface="Arial"/>
                <a:cs typeface="Arial"/>
                <a:sym typeface="Arial"/>
              </a:defRPr>
            </a:lvl7pPr>
            <a:lvl8pPr indent="0" lvl="7" marL="0" marR="0" rtl="0" algn="r">
              <a:spcBef>
                <a:spcPts val="0"/>
              </a:spcBef>
              <a:buNone/>
              <a:defRPr b="0" sz="1000" u="none">
                <a:solidFill>
                  <a:srgbClr val="9A9997"/>
                </a:solidFill>
                <a:latin typeface="Arial"/>
                <a:ea typeface="Arial"/>
                <a:cs typeface="Arial"/>
                <a:sym typeface="Arial"/>
              </a:defRPr>
            </a:lvl8pPr>
            <a:lvl9pPr indent="0" lvl="8" marL="0" marR="0" rtl="0" algn="r">
              <a:spcBef>
                <a:spcPts val="0"/>
              </a:spcBef>
              <a:buNone/>
              <a:defRPr b="0" sz="1000" u="none">
                <a:solidFill>
                  <a:srgbClr val="9A999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9.jpg"/><Relationship Id="rId5" Type="http://schemas.openxmlformats.org/officeDocument/2006/relationships/image" Target="../media/image14.jpg"/><Relationship Id="rId6"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18.png"/><Relationship Id="rId5" Type="http://schemas.openxmlformats.org/officeDocument/2006/relationships/image" Target="../media/image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gif"/><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gi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type="ctrTitle"/>
          </p:nvPr>
        </p:nvSpPr>
        <p:spPr>
          <a:xfrm>
            <a:off x="429064" y="3337560"/>
            <a:ext cx="6480048" cy="2301240"/>
          </a:xfrm>
          <a:prstGeom prst="rect">
            <a:avLst/>
          </a:prstGeom>
          <a:noFill/>
          <a:ln>
            <a:noFill/>
          </a:ln>
        </p:spPr>
        <p:txBody>
          <a:bodyPr anchorCtr="0" anchor="t" bIns="45700" lIns="45700" spcFirstLastPara="1" rIns="45700" wrap="square" tIns="45700">
            <a:normAutofit/>
          </a:bodyPr>
          <a:lstStyle/>
          <a:p>
            <a:pPr indent="0" lvl="0" marL="0" rtl="0" algn="r">
              <a:spcBef>
                <a:spcPts val="0"/>
              </a:spcBef>
              <a:spcAft>
                <a:spcPts val="0"/>
              </a:spcAft>
              <a:buClr>
                <a:srgbClr val="9FD4E6"/>
              </a:buClr>
              <a:buSzPts val="4600"/>
              <a:buFont typeface="Libre Franklin"/>
              <a:buNone/>
            </a:pPr>
            <a:r>
              <a:rPr lang="en-US"/>
              <a:t>EEG HETERODYNING</a:t>
            </a:r>
            <a:endParaRPr/>
          </a:p>
        </p:txBody>
      </p:sp>
      <p:sp>
        <p:nvSpPr>
          <p:cNvPr id="96" name="Google Shape;96;p1"/>
          <p:cNvSpPr txBox="1"/>
          <p:nvPr>
            <p:ph idx="1" type="subTitle"/>
          </p:nvPr>
        </p:nvSpPr>
        <p:spPr>
          <a:xfrm>
            <a:off x="433050" y="1544812"/>
            <a:ext cx="6480048" cy="1752600"/>
          </a:xfrm>
          <a:prstGeom prst="rect">
            <a:avLst/>
          </a:prstGeom>
          <a:noFill/>
          <a:ln>
            <a:noFill/>
          </a:ln>
        </p:spPr>
        <p:txBody>
          <a:bodyPr anchorCtr="0" anchor="b" bIns="0" lIns="91425" spcFirstLastPara="1" rIns="45700" wrap="square" tIns="0">
            <a:normAutofit/>
          </a:bodyPr>
          <a:lstStyle/>
          <a:p>
            <a:pPr indent="0" lvl="0" marL="0" rtl="0" algn="r">
              <a:spcBef>
                <a:spcPts val="0"/>
              </a:spcBef>
              <a:spcAft>
                <a:spcPts val="0"/>
              </a:spcAft>
              <a:buSzPts val="1600"/>
              <a:buNone/>
            </a:pPr>
            <a:r>
              <a:rPr lang="en-US"/>
              <a:t>The Science of Mind Manipulation</a:t>
            </a:r>
            <a:endParaRPr/>
          </a:p>
        </p:txBody>
      </p:sp>
      <p:sp>
        <p:nvSpPr>
          <p:cNvPr id="97" name="Google Shape;97;p1"/>
          <p:cNvSpPr/>
          <p:nvPr/>
        </p:nvSpPr>
        <p:spPr>
          <a:xfrm>
            <a:off x="3276600" y="5486400"/>
            <a:ext cx="394210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cap="none">
                <a:solidFill>
                  <a:srgbClr val="FFD400"/>
                </a:solidFill>
                <a:latin typeface="Arial"/>
                <a:ea typeface="Arial"/>
                <a:cs typeface="Arial"/>
                <a:sym typeface="Arial"/>
              </a:rPr>
              <a:t>Robert Duncan</a:t>
            </a:r>
            <a:endParaRPr b="1" sz="4000" cap="none">
              <a:solidFill>
                <a:srgbClr val="FFD4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Structure cont.</a:t>
            </a:r>
            <a:endParaRPr/>
          </a:p>
        </p:txBody>
      </p:sp>
      <p:pic>
        <p:nvPicPr>
          <p:cNvPr descr="neural biases.jpg" id="163" name="Google Shape;163;p10"/>
          <p:cNvPicPr preferRelativeResize="0"/>
          <p:nvPr>
            <p:ph idx="1" type="body"/>
          </p:nvPr>
        </p:nvPicPr>
        <p:blipFill rotWithShape="1">
          <a:blip r:embed="rId3">
            <a:alphaModFix/>
          </a:blip>
          <a:srcRect b="0" l="0" r="0" t="0"/>
          <a:stretch/>
        </p:blipFill>
        <p:spPr>
          <a:xfrm>
            <a:off x="533400" y="1447800"/>
            <a:ext cx="7086600" cy="48213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1"/>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Biasing the Sigmoid Function</a:t>
            </a:r>
            <a:endParaRPr/>
          </a:p>
        </p:txBody>
      </p:sp>
      <p:pic>
        <p:nvPicPr>
          <p:cNvPr descr="sigmoid model.jpg" id="170" name="Google Shape;170;p11"/>
          <p:cNvPicPr preferRelativeResize="0"/>
          <p:nvPr/>
        </p:nvPicPr>
        <p:blipFill rotWithShape="1">
          <a:blip r:embed="rId3">
            <a:alphaModFix/>
          </a:blip>
          <a:srcRect b="0" l="0" r="0" t="0"/>
          <a:stretch/>
        </p:blipFill>
        <p:spPr>
          <a:xfrm>
            <a:off x="457200" y="4800600"/>
            <a:ext cx="6248400" cy="1860452"/>
          </a:xfrm>
          <a:prstGeom prst="rect">
            <a:avLst/>
          </a:prstGeom>
          <a:noFill/>
          <a:ln>
            <a:noFill/>
          </a:ln>
        </p:spPr>
      </p:pic>
      <p:pic>
        <p:nvPicPr>
          <p:cNvPr descr="sigmoid function(2).jpg" id="171" name="Google Shape;171;p11"/>
          <p:cNvPicPr preferRelativeResize="0"/>
          <p:nvPr>
            <p:ph idx="1" type="body"/>
          </p:nvPr>
        </p:nvPicPr>
        <p:blipFill rotWithShape="1">
          <a:blip r:embed="rId4">
            <a:alphaModFix/>
          </a:blip>
          <a:srcRect b="0" l="0" r="0" t="0"/>
          <a:stretch/>
        </p:blipFill>
        <p:spPr>
          <a:xfrm>
            <a:off x="457200" y="1295399"/>
            <a:ext cx="6248400" cy="30898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2"/>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fontScale="90000"/>
          </a:bodyPr>
          <a:lstStyle/>
          <a:p>
            <a:pPr indent="0" lvl="0" marL="0" rtl="0" algn="ctr">
              <a:spcBef>
                <a:spcPts val="0"/>
              </a:spcBef>
              <a:spcAft>
                <a:spcPts val="0"/>
              </a:spcAft>
              <a:buClr>
                <a:schemeClr val="lt1"/>
              </a:buClr>
              <a:buSzPct val="100000"/>
              <a:buFont typeface="Libre Franklin"/>
              <a:buNone/>
            </a:pPr>
            <a:r>
              <a:rPr lang="en-US" sz="4800"/>
              <a:t>Points of Influence and Attack in the Brain</a:t>
            </a:r>
            <a:br>
              <a:rPr lang="en-US" sz="4800"/>
            </a:br>
            <a:endParaRPr/>
          </a:p>
        </p:txBody>
      </p:sp>
      <p:sp>
        <p:nvSpPr>
          <p:cNvPr id="178" name="Google Shape;178;p12"/>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84047" lvl="0" marL="420624" rtl="0" algn="l">
              <a:spcBef>
                <a:spcPts val="0"/>
              </a:spcBef>
              <a:spcAft>
                <a:spcPts val="0"/>
              </a:spcAft>
              <a:buSzPts val="2400"/>
              <a:buChar char="⦿"/>
            </a:pPr>
            <a:r>
              <a:rPr lang="en-US"/>
              <a:t>Brain prints determine the uniqueness of minds</a:t>
            </a:r>
            <a:endParaRPr/>
          </a:p>
          <a:p>
            <a:pPr indent="-384047" lvl="0" marL="420624" rtl="0" algn="l">
              <a:spcBef>
                <a:spcPts val="600"/>
              </a:spcBef>
              <a:spcAft>
                <a:spcPts val="0"/>
              </a:spcAft>
              <a:buSzPts val="2400"/>
              <a:buChar char="⦿"/>
            </a:pPr>
            <a:r>
              <a:rPr lang="en-US"/>
              <a:t>Passive ion channels and active ion pumps / organelles on cellular surface</a:t>
            </a:r>
            <a:endParaRPr/>
          </a:p>
          <a:p>
            <a:pPr indent="-274320" lvl="1" marL="722376" rtl="0" algn="l">
              <a:spcBef>
                <a:spcPts val="520"/>
              </a:spcBef>
              <a:spcAft>
                <a:spcPts val="0"/>
              </a:spcAft>
              <a:buSzPts val="2340"/>
              <a:buChar char="⚫"/>
            </a:pPr>
            <a:r>
              <a:rPr lang="en-US"/>
              <a:t>Channel Density – DNA</a:t>
            </a:r>
            <a:endParaRPr/>
          </a:p>
          <a:p>
            <a:pPr indent="-274320" lvl="1" marL="722376" rtl="0" algn="l">
              <a:spcBef>
                <a:spcPts val="520"/>
              </a:spcBef>
              <a:spcAft>
                <a:spcPts val="0"/>
              </a:spcAft>
              <a:buSzPts val="2340"/>
              <a:buChar char="⚫"/>
            </a:pPr>
            <a:r>
              <a:rPr lang="en-US"/>
              <a:t>EM Resonance</a:t>
            </a:r>
            <a:endParaRPr/>
          </a:p>
          <a:p>
            <a:pPr indent="-274320" lvl="1" marL="722376" rtl="0" algn="l">
              <a:spcBef>
                <a:spcPts val="520"/>
              </a:spcBef>
              <a:spcAft>
                <a:spcPts val="0"/>
              </a:spcAft>
              <a:buSzPts val="2340"/>
              <a:buChar char="⚫"/>
            </a:pPr>
            <a:r>
              <a:rPr lang="en-US"/>
              <a:t>Pressure wave deformations</a:t>
            </a:r>
            <a:endParaRPr/>
          </a:p>
          <a:p>
            <a:pPr indent="-384047" lvl="0" marL="420624" rtl="0" algn="l">
              <a:spcBef>
                <a:spcPts val="600"/>
              </a:spcBef>
              <a:spcAft>
                <a:spcPts val="0"/>
              </a:spcAft>
              <a:buSzPts val="2400"/>
              <a:buChar char="⦿"/>
            </a:pPr>
            <a:r>
              <a:rPr lang="en-US"/>
              <a:t>Release of neurotransmitters</a:t>
            </a:r>
            <a:endParaRPr/>
          </a:p>
          <a:p>
            <a:pPr indent="-274320" lvl="1" marL="722376" rtl="0" algn="l">
              <a:spcBef>
                <a:spcPts val="520"/>
              </a:spcBef>
              <a:spcAft>
                <a:spcPts val="0"/>
              </a:spcAft>
              <a:buSzPts val="2340"/>
              <a:buChar char="⚫"/>
            </a:pPr>
            <a:r>
              <a:rPr lang="en-US"/>
              <a:t>Non-lethal weapons research</a:t>
            </a:r>
            <a:endParaRPr/>
          </a:p>
          <a:p>
            <a:pPr indent="-231647" lvl="0" marL="420624" rtl="0" algn="l">
              <a:spcBef>
                <a:spcPts val="600"/>
              </a:spcBef>
              <a:spcAft>
                <a:spcPts val="0"/>
              </a:spcAft>
              <a:buSzPts val="24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3"/>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How can it be done?</a:t>
            </a:r>
            <a:endParaRPr/>
          </a:p>
        </p:txBody>
      </p:sp>
      <p:pic>
        <p:nvPicPr>
          <p:cNvPr descr="cyclonic wave and text.bmp" id="185" name="Google Shape;185;p13"/>
          <p:cNvPicPr preferRelativeResize="0"/>
          <p:nvPr>
            <p:ph idx="1" type="body"/>
          </p:nvPr>
        </p:nvPicPr>
        <p:blipFill rotWithShape="1">
          <a:blip r:embed="rId3">
            <a:alphaModFix/>
          </a:blip>
          <a:srcRect b="0" l="0" r="0" t="0"/>
          <a:stretch/>
        </p:blipFill>
        <p:spPr>
          <a:xfrm>
            <a:off x="4038600" y="1371600"/>
            <a:ext cx="4852292" cy="4983163"/>
          </a:xfrm>
          <a:prstGeom prst="rect">
            <a:avLst/>
          </a:prstGeom>
          <a:noFill/>
          <a:ln>
            <a:noFill/>
          </a:ln>
        </p:spPr>
      </p:pic>
      <p:pic>
        <p:nvPicPr>
          <p:cNvPr descr="Gamma_Knife_Graphic.jpg" id="186" name="Google Shape;186;p13"/>
          <p:cNvPicPr preferRelativeResize="0"/>
          <p:nvPr/>
        </p:nvPicPr>
        <p:blipFill rotWithShape="1">
          <a:blip r:embed="rId4">
            <a:alphaModFix/>
          </a:blip>
          <a:srcRect b="0" l="0" r="0" t="0"/>
          <a:stretch/>
        </p:blipFill>
        <p:spPr>
          <a:xfrm>
            <a:off x="304800" y="1447800"/>
            <a:ext cx="3639312" cy="47009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4"/>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000"/>
              <a:buFont typeface="Libre Franklin"/>
              <a:buNone/>
            </a:pPr>
            <a:r>
              <a:rPr lang="en-US" sz="4000"/>
              <a:t>Beam Steering and Phased Arrays</a:t>
            </a:r>
            <a:endParaRPr sz="4000"/>
          </a:p>
        </p:txBody>
      </p:sp>
      <p:pic>
        <p:nvPicPr>
          <p:cNvPr descr="real array.jpg" id="193" name="Google Shape;193;p14"/>
          <p:cNvPicPr preferRelativeResize="0"/>
          <p:nvPr>
            <p:ph idx="1" type="body"/>
          </p:nvPr>
        </p:nvPicPr>
        <p:blipFill rotWithShape="1">
          <a:blip r:embed="rId3">
            <a:alphaModFix/>
          </a:blip>
          <a:srcRect b="0" l="0" r="0" t="0"/>
          <a:stretch/>
        </p:blipFill>
        <p:spPr>
          <a:xfrm>
            <a:off x="533400" y="1600200"/>
            <a:ext cx="2286000" cy="2000250"/>
          </a:xfrm>
          <a:prstGeom prst="rect">
            <a:avLst/>
          </a:prstGeom>
          <a:noFill/>
          <a:ln>
            <a:noFill/>
          </a:ln>
        </p:spPr>
      </p:pic>
      <p:pic>
        <p:nvPicPr>
          <p:cNvPr descr="haarp.jpg" id="194" name="Google Shape;194;p14"/>
          <p:cNvPicPr preferRelativeResize="0"/>
          <p:nvPr/>
        </p:nvPicPr>
        <p:blipFill rotWithShape="1">
          <a:blip r:embed="rId4">
            <a:alphaModFix/>
          </a:blip>
          <a:srcRect b="0" l="0" r="0" t="0"/>
          <a:stretch/>
        </p:blipFill>
        <p:spPr>
          <a:xfrm>
            <a:off x="304800" y="3900697"/>
            <a:ext cx="4448175" cy="2957303"/>
          </a:xfrm>
          <a:prstGeom prst="rect">
            <a:avLst/>
          </a:prstGeom>
          <a:noFill/>
          <a:ln>
            <a:noFill/>
          </a:ln>
        </p:spPr>
      </p:pic>
      <p:pic>
        <p:nvPicPr>
          <p:cNvPr descr="phased array.jpg" id="195" name="Google Shape;195;p14"/>
          <p:cNvPicPr preferRelativeResize="0"/>
          <p:nvPr/>
        </p:nvPicPr>
        <p:blipFill rotWithShape="1">
          <a:blip r:embed="rId5">
            <a:alphaModFix/>
          </a:blip>
          <a:srcRect b="0" l="0" r="0" t="0"/>
          <a:stretch/>
        </p:blipFill>
        <p:spPr>
          <a:xfrm>
            <a:off x="4895959" y="3886201"/>
            <a:ext cx="4248041" cy="2971800"/>
          </a:xfrm>
          <a:prstGeom prst="rect">
            <a:avLst/>
          </a:prstGeom>
          <a:noFill/>
          <a:ln>
            <a:noFill/>
          </a:ln>
        </p:spPr>
      </p:pic>
      <p:pic>
        <p:nvPicPr>
          <p:cNvPr descr="side lobes.jpg" id="196" name="Google Shape;196;p14"/>
          <p:cNvPicPr preferRelativeResize="0"/>
          <p:nvPr/>
        </p:nvPicPr>
        <p:blipFill rotWithShape="1">
          <a:blip r:embed="rId6">
            <a:alphaModFix/>
          </a:blip>
          <a:srcRect b="0" l="0" r="0" t="0"/>
          <a:stretch/>
        </p:blipFill>
        <p:spPr>
          <a:xfrm>
            <a:off x="3048000" y="1447800"/>
            <a:ext cx="5857875" cy="2362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Holography and 3-D Beams</a:t>
            </a:r>
            <a:endParaRPr/>
          </a:p>
        </p:txBody>
      </p:sp>
      <p:pic>
        <p:nvPicPr>
          <p:cNvPr descr="3-d beam pattern.jpg" id="203" name="Google Shape;203;p15"/>
          <p:cNvPicPr preferRelativeResize="0"/>
          <p:nvPr>
            <p:ph idx="1" type="body"/>
          </p:nvPr>
        </p:nvPicPr>
        <p:blipFill rotWithShape="1">
          <a:blip r:embed="rId3">
            <a:alphaModFix/>
          </a:blip>
          <a:srcRect b="0" l="0" r="0" t="0"/>
          <a:stretch/>
        </p:blipFill>
        <p:spPr>
          <a:xfrm>
            <a:off x="4572000" y="4401787"/>
            <a:ext cx="4572000" cy="2456213"/>
          </a:xfrm>
          <a:prstGeom prst="rect">
            <a:avLst/>
          </a:prstGeom>
          <a:noFill/>
          <a:ln>
            <a:noFill/>
          </a:ln>
        </p:spPr>
      </p:pic>
      <p:pic>
        <p:nvPicPr>
          <p:cNvPr descr="two point source.bmp" id="204" name="Google Shape;204;p15"/>
          <p:cNvPicPr preferRelativeResize="0"/>
          <p:nvPr/>
        </p:nvPicPr>
        <p:blipFill rotWithShape="1">
          <a:blip r:embed="rId4">
            <a:alphaModFix/>
          </a:blip>
          <a:srcRect b="0" l="0" r="0" t="0"/>
          <a:stretch/>
        </p:blipFill>
        <p:spPr>
          <a:xfrm>
            <a:off x="0" y="1828800"/>
            <a:ext cx="4505325" cy="3981450"/>
          </a:xfrm>
          <a:prstGeom prst="rect">
            <a:avLst/>
          </a:prstGeom>
          <a:noFill/>
          <a:ln>
            <a:noFill/>
          </a:ln>
        </p:spPr>
      </p:pic>
      <p:pic>
        <p:nvPicPr>
          <p:cNvPr descr="2-d fourier transform.gif" id="205" name="Google Shape;205;p15"/>
          <p:cNvPicPr preferRelativeResize="0"/>
          <p:nvPr/>
        </p:nvPicPr>
        <p:blipFill rotWithShape="1">
          <a:blip r:embed="rId5">
            <a:alphaModFix/>
          </a:blip>
          <a:srcRect b="0" l="0" r="0" t="0"/>
          <a:stretch/>
        </p:blipFill>
        <p:spPr>
          <a:xfrm>
            <a:off x="4572000" y="1752600"/>
            <a:ext cx="4572000" cy="2724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800"/>
              <a:buFont typeface="Libre Franklin"/>
              <a:buNone/>
            </a:pPr>
            <a:r>
              <a:rPr lang="en-US" sz="4800"/>
              <a:t>Creating a Super Soldier</a:t>
            </a:r>
            <a:endParaRPr/>
          </a:p>
        </p:txBody>
      </p:sp>
      <p:sp>
        <p:nvSpPr>
          <p:cNvPr id="212" name="Google Shape;212;p16"/>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lnSpcReduction="10000"/>
          </a:bodyPr>
          <a:lstStyle/>
          <a:p>
            <a:pPr indent="-384047" lvl="0" marL="420624" rtl="0" algn="l">
              <a:spcBef>
                <a:spcPts val="0"/>
              </a:spcBef>
              <a:spcAft>
                <a:spcPts val="0"/>
              </a:spcAft>
              <a:buSzPts val="2400"/>
              <a:buChar char="⦿"/>
            </a:pPr>
            <a:r>
              <a:rPr lang="en-US"/>
              <a:t>Heightened awareness and senses</a:t>
            </a:r>
            <a:endParaRPr/>
          </a:p>
          <a:p>
            <a:pPr indent="-384047" lvl="0" marL="420624" rtl="0" algn="l">
              <a:spcBef>
                <a:spcPts val="600"/>
              </a:spcBef>
              <a:spcAft>
                <a:spcPts val="0"/>
              </a:spcAft>
              <a:buSzPts val="2400"/>
              <a:buChar char="⦿"/>
            </a:pPr>
            <a:r>
              <a:rPr lang="en-US"/>
              <a:t>Faster reflexes</a:t>
            </a:r>
            <a:endParaRPr/>
          </a:p>
          <a:p>
            <a:pPr indent="-384047" lvl="0" marL="420624" rtl="0" algn="l">
              <a:spcBef>
                <a:spcPts val="600"/>
              </a:spcBef>
              <a:spcAft>
                <a:spcPts val="0"/>
              </a:spcAft>
              <a:buSzPts val="2400"/>
              <a:buChar char="⦿"/>
            </a:pPr>
            <a:r>
              <a:rPr lang="en-US"/>
              <a:t>Photographic memory</a:t>
            </a:r>
            <a:endParaRPr/>
          </a:p>
          <a:p>
            <a:pPr indent="-384047" lvl="0" marL="420624" rtl="0" algn="l">
              <a:spcBef>
                <a:spcPts val="600"/>
              </a:spcBef>
              <a:spcAft>
                <a:spcPts val="0"/>
              </a:spcAft>
              <a:buSzPts val="2400"/>
              <a:buChar char="⦿"/>
            </a:pPr>
            <a:r>
              <a:rPr lang="en-US"/>
              <a:t>Hive mind organization</a:t>
            </a:r>
            <a:endParaRPr/>
          </a:p>
          <a:p>
            <a:pPr indent="-384047" lvl="0" marL="420624" rtl="0" algn="l">
              <a:spcBef>
                <a:spcPts val="600"/>
              </a:spcBef>
              <a:spcAft>
                <a:spcPts val="0"/>
              </a:spcAft>
              <a:buSzPts val="2400"/>
              <a:buChar char="⦿"/>
            </a:pPr>
            <a:r>
              <a:rPr lang="en-US"/>
              <a:t>Synthetic telepathy</a:t>
            </a:r>
            <a:endParaRPr/>
          </a:p>
          <a:p>
            <a:pPr indent="-384047" lvl="0" marL="420624" rtl="0" algn="l">
              <a:spcBef>
                <a:spcPts val="600"/>
              </a:spcBef>
              <a:spcAft>
                <a:spcPts val="0"/>
              </a:spcAft>
              <a:buSzPts val="2400"/>
              <a:buChar char="⦿"/>
            </a:pPr>
            <a:r>
              <a:rPr lang="en-US"/>
              <a:t>Hardened by SERE for psychics</a:t>
            </a:r>
            <a:endParaRPr/>
          </a:p>
          <a:p>
            <a:pPr indent="-384047" lvl="0" marL="420624" rtl="0" algn="l">
              <a:spcBef>
                <a:spcPts val="600"/>
              </a:spcBef>
              <a:spcAft>
                <a:spcPts val="0"/>
              </a:spcAft>
              <a:buSzPts val="2400"/>
              <a:buChar char="⦿"/>
            </a:pPr>
            <a:r>
              <a:rPr lang="en-US"/>
              <a:t>Torture immunization</a:t>
            </a:r>
            <a:endParaRPr/>
          </a:p>
          <a:p>
            <a:pPr indent="-384047" lvl="0" marL="420624" rtl="0" algn="l">
              <a:spcBef>
                <a:spcPts val="600"/>
              </a:spcBef>
              <a:spcAft>
                <a:spcPts val="0"/>
              </a:spcAft>
              <a:buSzPts val="2400"/>
              <a:buChar char="⦿"/>
            </a:pPr>
            <a:r>
              <a:rPr lang="en-US"/>
              <a:t>Compartmentalized communication networks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7"/>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The Big Picture</a:t>
            </a:r>
            <a:endParaRPr/>
          </a:p>
        </p:txBody>
      </p:sp>
      <p:pic>
        <p:nvPicPr>
          <p:cNvPr descr="equation 2.bmp" id="219" name="Google Shape;219;p17"/>
          <p:cNvPicPr preferRelativeResize="0"/>
          <p:nvPr>
            <p:ph idx="1" type="body"/>
          </p:nvPr>
        </p:nvPicPr>
        <p:blipFill rotWithShape="1">
          <a:blip r:embed="rId3">
            <a:alphaModFix/>
          </a:blip>
          <a:srcRect b="0" l="0" r="0" t="0"/>
          <a:stretch/>
        </p:blipFill>
        <p:spPr>
          <a:xfrm>
            <a:off x="533400" y="1447800"/>
            <a:ext cx="8141710" cy="3810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descr="h_optimize.gif" id="225" name="Google Shape;225;p18"/>
          <p:cNvPicPr preferRelativeResize="0"/>
          <p:nvPr/>
        </p:nvPicPr>
        <p:blipFill rotWithShape="1">
          <a:blip r:embed="rId3">
            <a:alphaModFix/>
          </a:blip>
          <a:srcRect b="0" l="0" r="0" t="0"/>
          <a:stretch/>
        </p:blipFill>
        <p:spPr>
          <a:xfrm>
            <a:off x="4419600" y="0"/>
            <a:ext cx="4724400" cy="3210757"/>
          </a:xfrm>
          <a:prstGeom prst="rect">
            <a:avLst/>
          </a:prstGeom>
          <a:noFill/>
          <a:ln>
            <a:noFill/>
          </a:ln>
        </p:spPr>
      </p:pic>
      <p:sp>
        <p:nvSpPr>
          <p:cNvPr id="226" name="Google Shape;226;p18"/>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000"/>
              <a:buFont typeface="Libre Franklin"/>
              <a:buNone/>
            </a:pPr>
            <a:r>
              <a:rPr lang="en-US" sz="4000"/>
              <a:t>Emergent Minds</a:t>
            </a:r>
            <a:endParaRPr sz="4000"/>
          </a:p>
        </p:txBody>
      </p:sp>
      <p:sp>
        <p:nvSpPr>
          <p:cNvPr id="227" name="Google Shape;227;p18"/>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84047" lvl="0" marL="420624" rtl="0" algn="l">
              <a:spcBef>
                <a:spcPts val="0"/>
              </a:spcBef>
              <a:spcAft>
                <a:spcPts val="0"/>
              </a:spcAft>
              <a:buSzPts val="2400"/>
              <a:buChar char="⦿"/>
            </a:pPr>
            <a:r>
              <a:rPr lang="en-US"/>
              <a:t>Genetic Algorithms:</a:t>
            </a:r>
            <a:endParaRPr/>
          </a:p>
          <a:p>
            <a:pPr indent="-384047" lvl="0" marL="420624" rtl="0" algn="l">
              <a:spcBef>
                <a:spcPts val="600"/>
              </a:spcBef>
              <a:spcAft>
                <a:spcPts val="0"/>
              </a:spcAft>
              <a:buSzPts val="2400"/>
              <a:buNone/>
            </a:pPr>
            <a:r>
              <a:rPr lang="en-US"/>
              <a:t>    Mutation&amp;Crossover</a:t>
            </a:r>
            <a:endParaRPr/>
          </a:p>
          <a:p>
            <a:pPr indent="-231647" lvl="0" marL="420624" rtl="0" algn="l">
              <a:spcBef>
                <a:spcPts val="600"/>
              </a:spcBef>
              <a:spcAft>
                <a:spcPts val="0"/>
              </a:spcAft>
              <a:buSzPts val="2400"/>
              <a:buNone/>
            </a:pPr>
            <a:r>
              <a:t/>
            </a:r>
            <a:endParaRPr/>
          </a:p>
          <a:p>
            <a:pPr indent="-231647" lvl="0" marL="420624" rtl="0" algn="l">
              <a:spcBef>
                <a:spcPts val="600"/>
              </a:spcBef>
              <a:spcAft>
                <a:spcPts val="0"/>
              </a:spcAft>
              <a:buSzPts val="2400"/>
              <a:buNone/>
            </a:pPr>
            <a:r>
              <a:t/>
            </a:r>
            <a:endParaRPr/>
          </a:p>
        </p:txBody>
      </p:sp>
      <p:pic>
        <p:nvPicPr>
          <p:cNvPr descr="genetic crossover.jpg" id="228" name="Google Shape;228;p18"/>
          <p:cNvPicPr preferRelativeResize="0"/>
          <p:nvPr/>
        </p:nvPicPr>
        <p:blipFill rotWithShape="1">
          <a:blip r:embed="rId4">
            <a:alphaModFix/>
          </a:blip>
          <a:srcRect b="0" l="0" r="0" t="0"/>
          <a:stretch/>
        </p:blipFill>
        <p:spPr>
          <a:xfrm>
            <a:off x="0" y="3276600"/>
            <a:ext cx="6338887" cy="3581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9"/>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fontScale="90000"/>
          </a:bodyPr>
          <a:lstStyle/>
          <a:p>
            <a:pPr indent="0" lvl="0" marL="0" rtl="0" algn="ctr">
              <a:spcBef>
                <a:spcPts val="0"/>
              </a:spcBef>
              <a:spcAft>
                <a:spcPts val="0"/>
              </a:spcAft>
              <a:buClr>
                <a:schemeClr val="lt1"/>
              </a:buClr>
              <a:buSzPct val="100000"/>
              <a:buFont typeface="Libre Franklin"/>
              <a:buNone/>
            </a:pPr>
            <a:r>
              <a:rPr lang="en-US"/>
              <a:t>Genetic algorithms and neural networks</a:t>
            </a:r>
            <a:br>
              <a:rPr lang="en-US"/>
            </a:br>
            <a:endParaRPr/>
          </a:p>
        </p:txBody>
      </p:sp>
      <p:pic>
        <p:nvPicPr>
          <p:cNvPr descr="genetic algorithms neural networks.jpg" id="235" name="Google Shape;235;p19"/>
          <p:cNvPicPr preferRelativeResize="0"/>
          <p:nvPr>
            <p:ph idx="1" type="body"/>
          </p:nvPr>
        </p:nvPicPr>
        <p:blipFill rotWithShape="1">
          <a:blip r:embed="rId3">
            <a:alphaModFix/>
          </a:blip>
          <a:srcRect b="0" l="0" r="0" t="0"/>
          <a:stretch/>
        </p:blipFill>
        <p:spPr>
          <a:xfrm>
            <a:off x="914400" y="1600200"/>
            <a:ext cx="7239000" cy="4902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What is EEG Heterodyning?</a:t>
            </a:r>
            <a:endParaRPr/>
          </a:p>
        </p:txBody>
      </p:sp>
      <p:sp>
        <p:nvSpPr>
          <p:cNvPr id="104" name="Google Shape;104;p2"/>
          <p:cNvSpPr txBox="1"/>
          <p:nvPr>
            <p:ph idx="1" type="body"/>
          </p:nvPr>
        </p:nvSpPr>
        <p:spPr>
          <a:xfrm>
            <a:off x="457200" y="1600200"/>
            <a:ext cx="7467600" cy="5029200"/>
          </a:xfrm>
          <a:prstGeom prst="rect">
            <a:avLst/>
          </a:prstGeom>
          <a:noFill/>
          <a:ln>
            <a:noFill/>
          </a:ln>
        </p:spPr>
        <p:txBody>
          <a:bodyPr anchorCtr="0" anchor="t" bIns="45700" lIns="91425" spcFirstLastPara="1" rIns="91425" wrap="square" tIns="45700">
            <a:normAutofit fontScale="77500" lnSpcReduction="20000"/>
          </a:bodyPr>
          <a:lstStyle/>
          <a:p>
            <a:pPr indent="-384047" lvl="0" marL="420624" rtl="0" algn="l">
              <a:spcBef>
                <a:spcPts val="0"/>
              </a:spcBef>
              <a:spcAft>
                <a:spcPts val="0"/>
              </a:spcAft>
              <a:buSzPct val="80000"/>
              <a:buChar char="⦿"/>
            </a:pPr>
            <a:r>
              <a:rPr lang="en-US" sz="3200"/>
              <a:t>Electro-encephalographic heterodyning (EEG heterodyning) </a:t>
            </a:r>
            <a:endParaRPr/>
          </a:p>
          <a:p>
            <a:pPr indent="-274320" lvl="1" marL="722376" rtl="0" algn="l">
              <a:spcBef>
                <a:spcPts val="1800"/>
              </a:spcBef>
              <a:spcAft>
                <a:spcPts val="0"/>
              </a:spcAft>
              <a:buSzPct val="90000"/>
              <a:buChar char="⚫"/>
            </a:pPr>
            <a:r>
              <a:rPr lang="en-US"/>
              <a:t>Mixing brain signals</a:t>
            </a:r>
            <a:endParaRPr/>
          </a:p>
          <a:p>
            <a:pPr indent="-384047" lvl="0" marL="420624" rtl="0" algn="l">
              <a:lnSpc>
                <a:spcPct val="120000"/>
              </a:lnSpc>
              <a:spcBef>
                <a:spcPts val="1800"/>
              </a:spcBef>
              <a:spcAft>
                <a:spcPts val="0"/>
              </a:spcAft>
              <a:buSzPct val="80000"/>
              <a:buChar char="⦿"/>
            </a:pPr>
            <a:r>
              <a:rPr lang="en-US" sz="3200"/>
              <a:t>Definitions: The brain is the hardware. The mind is the software</a:t>
            </a:r>
            <a:endParaRPr/>
          </a:p>
          <a:p>
            <a:pPr indent="-274320" lvl="1" marL="722376" rtl="0" algn="l">
              <a:spcBef>
                <a:spcPts val="1800"/>
              </a:spcBef>
              <a:spcAft>
                <a:spcPts val="0"/>
              </a:spcAft>
              <a:buSzPct val="90000"/>
              <a:buChar char="⚫"/>
            </a:pPr>
            <a:r>
              <a:rPr lang="en-US"/>
              <a:t>Disagreements about the sense of self or even the tree of life, it is about humans oversimplifying to classify and categorize in digital understanding. It is like with quantum theory that everything is both a wave and a particle. Analogue and digital.</a:t>
            </a:r>
            <a:endParaRPr/>
          </a:p>
          <a:p>
            <a:pPr indent="-384047" lvl="0" marL="420624" rtl="0" algn="l">
              <a:spcBef>
                <a:spcPts val="1800"/>
              </a:spcBef>
              <a:spcAft>
                <a:spcPts val="0"/>
              </a:spcAft>
              <a:buSzPct val="80000"/>
              <a:buChar char="⦿"/>
            </a:pPr>
            <a:r>
              <a:rPr lang="en-US" sz="3200"/>
              <a:t>Current Purposes: Interrogate, spy, kill, disable target, practice, collect efficacy data, incorporate cognitive models of language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0"/>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End of Presentation</a:t>
            </a:r>
            <a:endParaRPr/>
          </a:p>
        </p:txBody>
      </p:sp>
      <p:sp>
        <p:nvSpPr>
          <p:cNvPr id="242" name="Google Shape;242;p20"/>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fontScale="92500" lnSpcReduction="20000"/>
          </a:bodyPr>
          <a:lstStyle/>
          <a:p>
            <a:pPr indent="-384047" lvl="0" marL="420624" rtl="0" algn="l">
              <a:spcBef>
                <a:spcPts val="0"/>
              </a:spcBef>
              <a:spcAft>
                <a:spcPts val="0"/>
              </a:spcAft>
              <a:buSzPct val="80000"/>
              <a:buChar char="⦿"/>
            </a:pPr>
            <a:r>
              <a:rPr lang="en-US" sz="3200"/>
              <a:t>sensory data -&gt; information (processed data) -&gt; knowledge (accumulated life learning) -&gt; wisdom (generational knowledge) -&gt; ascension (immortal and a program which can run on anything in all timeframes)</a:t>
            </a:r>
            <a:endParaRPr/>
          </a:p>
          <a:p>
            <a:pPr indent="-243078" lvl="0" marL="420624" rtl="0" algn="l">
              <a:spcBef>
                <a:spcPts val="555"/>
              </a:spcBef>
              <a:spcAft>
                <a:spcPts val="0"/>
              </a:spcAft>
              <a:buSzPct val="80000"/>
              <a:buNone/>
            </a:pPr>
            <a:r>
              <a:t/>
            </a:r>
            <a:endParaRPr/>
          </a:p>
          <a:p>
            <a:pPr indent="-243078" lvl="0" marL="420624" rtl="0" algn="l">
              <a:spcBef>
                <a:spcPts val="555"/>
              </a:spcBef>
              <a:spcAft>
                <a:spcPts val="0"/>
              </a:spcAft>
              <a:buSzPct val="80000"/>
              <a:buNone/>
            </a:pPr>
            <a:r>
              <a:t/>
            </a:r>
            <a:endParaRPr/>
          </a:p>
          <a:p>
            <a:pPr indent="-384047" lvl="0" marL="420624" rtl="0" algn="ctr">
              <a:spcBef>
                <a:spcPts val="1332"/>
              </a:spcBef>
              <a:spcAft>
                <a:spcPts val="0"/>
              </a:spcAft>
              <a:buSzPct val="79999"/>
              <a:buNone/>
            </a:pPr>
            <a:r>
              <a:rPr lang="en-US" sz="7200">
                <a:solidFill>
                  <a:srgbClr val="00B0F0"/>
                </a:solidFill>
              </a:rPr>
              <a:t>Ascend</a:t>
            </a:r>
            <a:endParaRPr/>
          </a:p>
          <a:p>
            <a:pPr indent="-384047" lvl="0" marL="420624" rtl="0" algn="l">
              <a:spcBef>
                <a:spcPts val="555"/>
              </a:spcBef>
              <a:spcAft>
                <a:spcPts val="0"/>
              </a:spcAft>
              <a:buSzPct val="8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3200"/>
              <a:buFont typeface="Libre Franklin"/>
              <a:buNone/>
            </a:pPr>
            <a:r>
              <a:rPr lang="en-US" sz="3200"/>
              <a:t>What is EEG cloning vs. Heterodyning?</a:t>
            </a:r>
            <a:endParaRPr sz="3200"/>
          </a:p>
        </p:txBody>
      </p:sp>
      <p:sp>
        <p:nvSpPr>
          <p:cNvPr id="111" name="Google Shape;111;p3"/>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lnSpcReduction="10000"/>
          </a:bodyPr>
          <a:lstStyle/>
          <a:p>
            <a:pPr indent="-384047" lvl="0" marL="420624" rtl="0" algn="l">
              <a:spcBef>
                <a:spcPts val="0"/>
              </a:spcBef>
              <a:spcAft>
                <a:spcPts val="0"/>
              </a:spcAft>
              <a:buSzPts val="2560"/>
              <a:buChar char="⦿"/>
            </a:pPr>
            <a:r>
              <a:rPr lang="en-US" sz="3200"/>
              <a:t>Cloning is a specific case of heterodyning. 100% influence over the target mind (human robot) or vice versa (silent spy mode).</a:t>
            </a:r>
            <a:endParaRPr/>
          </a:p>
          <a:p>
            <a:pPr indent="-384047" lvl="0" marL="420624" rtl="0" algn="l">
              <a:spcBef>
                <a:spcPts val="1800"/>
              </a:spcBef>
              <a:spcAft>
                <a:spcPts val="0"/>
              </a:spcAft>
              <a:buSzPts val="2560"/>
              <a:buChar char="⦿"/>
            </a:pPr>
            <a:r>
              <a:rPr lang="en-US" sz="3200"/>
              <a:t>For now EEG cloning requires a live person to person interface</a:t>
            </a:r>
            <a:endParaRPr/>
          </a:p>
          <a:p>
            <a:pPr indent="-384047" lvl="0" marL="420624" rtl="0" algn="l">
              <a:spcBef>
                <a:spcPts val="1800"/>
              </a:spcBef>
              <a:spcAft>
                <a:spcPts val="0"/>
              </a:spcAft>
              <a:buSzPts val="2560"/>
              <a:buChar char="⦿"/>
            </a:pPr>
            <a:r>
              <a:rPr lang="en-US" sz="3200"/>
              <a:t>Heterodyning techniques often use AI (artificial intelligence)</a:t>
            </a:r>
            <a:endParaRPr/>
          </a:p>
          <a:p>
            <a:pPr indent="-221487" lvl="0" marL="420624" rtl="0" algn="l">
              <a:spcBef>
                <a:spcPts val="1240"/>
              </a:spcBef>
              <a:spcAft>
                <a:spcPts val="0"/>
              </a:spcAft>
              <a:buSzPts val="2560"/>
              <a:buNone/>
            </a:pPr>
            <a:r>
              <a:t/>
            </a:r>
            <a:endParaRPr sz="3200"/>
          </a:p>
          <a:p>
            <a:pPr indent="-221487" lvl="0" marL="420624" rtl="0" algn="l">
              <a:spcBef>
                <a:spcPts val="640"/>
              </a:spcBef>
              <a:spcAft>
                <a:spcPts val="0"/>
              </a:spcAft>
              <a:buSzPts val="2560"/>
              <a:buNone/>
            </a:pPr>
            <a:r>
              <a:t/>
            </a:r>
            <a:endParaRPr sz="3200"/>
          </a:p>
          <a:p>
            <a:pPr indent="-231647" lvl="0" marL="420624" rtl="0" algn="l">
              <a:spcBef>
                <a:spcPts val="600"/>
              </a:spcBef>
              <a:spcAft>
                <a:spcPts val="0"/>
              </a:spcAft>
              <a:buSzPts val="2400"/>
              <a:buNone/>
            </a:pPr>
            <a:r>
              <a:t/>
            </a:r>
            <a:endParaRPr/>
          </a:p>
          <a:p>
            <a:pPr indent="-231647" lvl="0" marL="420624" rtl="0" algn="l">
              <a:spcBef>
                <a:spcPts val="600"/>
              </a:spcBef>
              <a:spcAft>
                <a:spcPts val="0"/>
              </a:spcAft>
              <a:buSzPts val="2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What does it look like?</a:t>
            </a:r>
            <a:endParaRPr/>
          </a:p>
        </p:txBody>
      </p:sp>
      <p:pic>
        <p:nvPicPr>
          <p:cNvPr descr="eeg_example.gif" id="118" name="Google Shape;118;p4"/>
          <p:cNvPicPr preferRelativeResize="0"/>
          <p:nvPr/>
        </p:nvPicPr>
        <p:blipFill rotWithShape="1">
          <a:blip r:embed="rId3">
            <a:alphaModFix/>
          </a:blip>
          <a:srcRect b="0" l="0" r="0" t="0"/>
          <a:stretch/>
        </p:blipFill>
        <p:spPr>
          <a:xfrm>
            <a:off x="1295400" y="3581400"/>
            <a:ext cx="5762625" cy="2428875"/>
          </a:xfrm>
          <a:prstGeom prst="rect">
            <a:avLst/>
          </a:prstGeom>
          <a:noFill/>
          <a:ln>
            <a:noFill/>
          </a:ln>
        </p:spPr>
      </p:pic>
      <p:pic>
        <p:nvPicPr>
          <p:cNvPr id="119" name="Google Shape;119;p4"/>
          <p:cNvPicPr preferRelativeResize="0"/>
          <p:nvPr>
            <p:ph idx="1" type="body"/>
          </p:nvPr>
        </p:nvPicPr>
        <p:blipFill rotWithShape="1">
          <a:blip r:embed="rId4">
            <a:alphaModFix/>
          </a:blip>
          <a:srcRect b="0" l="0" r="0" t="0"/>
          <a:stretch/>
        </p:blipFill>
        <p:spPr>
          <a:xfrm>
            <a:off x="609600" y="1295400"/>
            <a:ext cx="8001000" cy="5171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What does it look like? Cont.</a:t>
            </a:r>
            <a:endParaRPr/>
          </a:p>
        </p:txBody>
      </p:sp>
      <p:sp>
        <p:nvSpPr>
          <p:cNvPr id="126" name="Google Shape;126;p5"/>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84047" lvl="0" marL="420624" rtl="0" algn="l">
              <a:spcBef>
                <a:spcPts val="0"/>
              </a:spcBef>
              <a:spcAft>
                <a:spcPts val="0"/>
              </a:spcAft>
              <a:buSzPts val="2400"/>
              <a:buChar char="⦿"/>
            </a:pPr>
            <a:r>
              <a:rPr lang="en-US"/>
              <a:t>RHIC – remote hypnotic intercerrebral control</a:t>
            </a:r>
            <a:endParaRPr/>
          </a:p>
        </p:txBody>
      </p:sp>
      <p:pic>
        <p:nvPicPr>
          <p:cNvPr descr="cortex.jpg" id="127" name="Google Shape;127;p5"/>
          <p:cNvPicPr preferRelativeResize="0"/>
          <p:nvPr/>
        </p:nvPicPr>
        <p:blipFill rotWithShape="1">
          <a:blip r:embed="rId3">
            <a:alphaModFix/>
          </a:blip>
          <a:srcRect b="0" l="0" r="0" t="0"/>
          <a:stretch/>
        </p:blipFill>
        <p:spPr>
          <a:xfrm>
            <a:off x="914400" y="2743200"/>
            <a:ext cx="6553200" cy="381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Hive Minds</a:t>
            </a:r>
            <a:endParaRPr/>
          </a:p>
        </p:txBody>
      </p:sp>
      <p:sp>
        <p:nvSpPr>
          <p:cNvPr id="134" name="Google Shape;134;p6"/>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a:bodyPr>
          <a:lstStyle/>
          <a:p>
            <a:pPr indent="-384047" lvl="0" marL="420624" rtl="0" algn="l">
              <a:spcBef>
                <a:spcPts val="0"/>
              </a:spcBef>
              <a:spcAft>
                <a:spcPts val="0"/>
              </a:spcAft>
              <a:buSzPts val="1600"/>
              <a:buChar char="⦿"/>
            </a:pPr>
            <a:r>
              <a:rPr lang="en-US" sz="2000"/>
              <a:t>Brain storming</a:t>
            </a:r>
            <a:endParaRPr/>
          </a:p>
          <a:p>
            <a:pPr indent="-384047" lvl="0" marL="420624" rtl="0" algn="l">
              <a:spcBef>
                <a:spcPts val="1800"/>
              </a:spcBef>
              <a:spcAft>
                <a:spcPts val="0"/>
              </a:spcAft>
              <a:buSzPts val="1600"/>
              <a:buChar char="⦿"/>
            </a:pPr>
            <a:r>
              <a:rPr lang="en-US" sz="2000"/>
              <a:t>Military Beowulf clusters</a:t>
            </a:r>
            <a:endParaRPr/>
          </a:p>
          <a:p>
            <a:pPr indent="-384047" lvl="0" marL="420624" rtl="0" algn="l">
              <a:spcBef>
                <a:spcPts val="1800"/>
              </a:spcBef>
              <a:spcAft>
                <a:spcPts val="0"/>
              </a:spcAft>
              <a:buSzPts val="1600"/>
              <a:buChar char="⦿"/>
            </a:pPr>
            <a:r>
              <a:rPr lang="en-US" sz="2000"/>
              <a:t>Targeting a mind with no firewall. Psychic Warfare.</a:t>
            </a:r>
            <a:endParaRPr sz="2000"/>
          </a:p>
        </p:txBody>
      </p:sp>
      <p:pic>
        <p:nvPicPr>
          <p:cNvPr descr="cybernetic hive mind.bmp" id="135" name="Google Shape;135;p6"/>
          <p:cNvPicPr preferRelativeResize="0"/>
          <p:nvPr/>
        </p:nvPicPr>
        <p:blipFill rotWithShape="1">
          <a:blip r:embed="rId3">
            <a:alphaModFix/>
          </a:blip>
          <a:srcRect b="0" l="0" r="0" t="0"/>
          <a:stretch/>
        </p:blipFill>
        <p:spPr>
          <a:xfrm>
            <a:off x="990600" y="3124200"/>
            <a:ext cx="6724650"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What does it feel like?</a:t>
            </a:r>
            <a:endParaRPr/>
          </a:p>
        </p:txBody>
      </p:sp>
      <p:sp>
        <p:nvSpPr>
          <p:cNvPr id="142" name="Google Shape;142;p7"/>
          <p:cNvSpPr txBox="1"/>
          <p:nvPr>
            <p:ph idx="1" type="body"/>
          </p:nvPr>
        </p:nvSpPr>
        <p:spPr>
          <a:xfrm>
            <a:off x="457200" y="1600200"/>
            <a:ext cx="7467600" cy="4525963"/>
          </a:xfrm>
          <a:prstGeom prst="rect">
            <a:avLst/>
          </a:prstGeom>
          <a:noFill/>
          <a:ln>
            <a:noFill/>
          </a:ln>
        </p:spPr>
        <p:txBody>
          <a:bodyPr anchorCtr="0" anchor="t" bIns="45700" lIns="91425" spcFirstLastPara="1" rIns="91425" wrap="square" tIns="45700">
            <a:normAutofit fontScale="70000" lnSpcReduction="20000"/>
          </a:bodyPr>
          <a:lstStyle/>
          <a:p>
            <a:pPr indent="-384047" lvl="0" marL="420624" rtl="0" algn="l">
              <a:spcBef>
                <a:spcPts val="0"/>
              </a:spcBef>
              <a:spcAft>
                <a:spcPts val="0"/>
              </a:spcAft>
              <a:buSzPct val="80000"/>
              <a:buChar char="⦿"/>
            </a:pPr>
            <a:r>
              <a:rPr lang="en-US" sz="3200"/>
              <a:t>Demonic possession, the holy ghost, alien abduction, or a kind of disassociation. Imagine Spock and a mind meld.</a:t>
            </a:r>
            <a:endParaRPr/>
          </a:p>
          <a:p>
            <a:pPr indent="-384047" lvl="0" marL="420624" rtl="0" algn="l">
              <a:spcBef>
                <a:spcPts val="1800"/>
              </a:spcBef>
              <a:spcAft>
                <a:spcPts val="0"/>
              </a:spcAft>
              <a:buSzPct val="80000"/>
              <a:buChar char="⦿"/>
            </a:pPr>
            <a:r>
              <a:rPr lang="en-US" sz="3200"/>
              <a:t>Voice hearers represent 5% of the population but only about 1% are affected negatively.</a:t>
            </a:r>
            <a:endParaRPr/>
          </a:p>
          <a:p>
            <a:pPr indent="-384047" lvl="0" marL="420624" rtl="0" algn="l">
              <a:spcBef>
                <a:spcPts val="1800"/>
              </a:spcBef>
              <a:spcAft>
                <a:spcPts val="0"/>
              </a:spcAft>
              <a:buSzPct val="80000"/>
              <a:buChar char="⦿"/>
            </a:pPr>
            <a:r>
              <a:rPr lang="en-US" sz="3200"/>
              <a:t>Loosing one’s senses, heterodyning, is exactly what we would expect from ESP.</a:t>
            </a:r>
            <a:endParaRPr/>
          </a:p>
          <a:p>
            <a:pPr indent="-384047" lvl="0" marL="420624" rtl="0" algn="l">
              <a:spcBef>
                <a:spcPts val="1800"/>
              </a:spcBef>
              <a:spcAft>
                <a:spcPts val="0"/>
              </a:spcAft>
              <a:buSzPct val="80000"/>
              <a:buChar char="⦿"/>
            </a:pPr>
            <a:r>
              <a:rPr lang="en-US" sz="3200"/>
              <a:t>MRI results of functional voice hearers and schizophrenics are nearly identical. </a:t>
            </a:r>
            <a:endParaRPr/>
          </a:p>
          <a:p>
            <a:pPr indent="-384047" lvl="0" marL="420624" rtl="0" algn="l">
              <a:spcBef>
                <a:spcPts val="1800"/>
              </a:spcBef>
              <a:spcAft>
                <a:spcPts val="0"/>
              </a:spcAft>
              <a:buSzPct val="80000"/>
              <a:buChar char="⦿"/>
            </a:pPr>
            <a:r>
              <a:rPr lang="en-US" sz="3200"/>
              <a:t>Targets have often described the experience as out of sync, multiple ideas and minds running on a single brain.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Neurons</a:t>
            </a:r>
            <a:endParaRPr/>
          </a:p>
        </p:txBody>
      </p:sp>
      <p:pic>
        <p:nvPicPr>
          <p:cNvPr descr="ch1-fg2-communication-between-neurons.jpg" id="149" name="Google Shape;149;p8"/>
          <p:cNvPicPr preferRelativeResize="0"/>
          <p:nvPr>
            <p:ph idx="1" type="body"/>
          </p:nvPr>
        </p:nvPicPr>
        <p:blipFill rotWithShape="1">
          <a:blip r:embed="rId3">
            <a:alphaModFix/>
          </a:blip>
          <a:srcRect b="0" l="0" r="0" t="0"/>
          <a:stretch/>
        </p:blipFill>
        <p:spPr>
          <a:xfrm>
            <a:off x="685800" y="1295400"/>
            <a:ext cx="6705600" cy="428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p>
            <a:pPr indent="0" lvl="0" marL="0" rtl="0" algn="l">
              <a:spcBef>
                <a:spcPts val="0"/>
              </a:spcBef>
              <a:spcAft>
                <a:spcPts val="0"/>
              </a:spcAft>
              <a:buClr>
                <a:schemeClr val="lt1"/>
              </a:buClr>
              <a:buSzPts val="4600"/>
              <a:buFont typeface="Libre Franklin"/>
              <a:buNone/>
            </a:pPr>
            <a:r>
              <a:rPr lang="en-US"/>
              <a:t>Structure</a:t>
            </a:r>
            <a:endParaRPr/>
          </a:p>
        </p:txBody>
      </p:sp>
      <p:pic>
        <p:nvPicPr>
          <p:cNvPr descr="feedback networks.jpg" id="156" name="Google Shape;156;p9"/>
          <p:cNvPicPr preferRelativeResize="0"/>
          <p:nvPr>
            <p:ph idx="1" type="body"/>
          </p:nvPr>
        </p:nvPicPr>
        <p:blipFill rotWithShape="1">
          <a:blip r:embed="rId3">
            <a:alphaModFix/>
          </a:blip>
          <a:srcRect b="0" l="0" r="0" t="0"/>
          <a:stretch/>
        </p:blipFill>
        <p:spPr>
          <a:xfrm>
            <a:off x="1106340" y="1600200"/>
            <a:ext cx="6169319" cy="45259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chnic">
  <a:themeElements>
    <a:clrScheme name="Technic">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2013-04-25T23:31:45Z</dcterms:created>
  <dc:creator>Your User Name</dc:creator>
</cp:coreProperties>
</file>